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Lst>
  <p:sldSz cy="5143500" cx="9144000"/>
  <p:notesSz cx="6858000" cy="9144000"/>
  <p:embeddedFontLst>
    <p:embeddedFont>
      <p:font typeface="Staatliches"/>
      <p:regular r:id="rId53"/>
    </p:embeddedFont>
    <p:embeddedFont>
      <p:font typeface="News Cycle"/>
      <p:regular r:id="rId54"/>
      <p:bold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Staatliches-regular.fntdata"/><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NewsCycle-bold.fntdata"/><Relationship Id="rId10" Type="http://schemas.openxmlformats.org/officeDocument/2006/relationships/slide" Target="slides/slide4.xml"/><Relationship Id="rId54" Type="http://schemas.openxmlformats.org/officeDocument/2006/relationships/font" Target="fonts/NewsCycle-regular.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lato.stanford.edu/entries/ethics-virtue/"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inowinstitute.org/AI_Now_2018_Report.pdf"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ssets.publishing.service.gov.uk/government/uploads/system/uploads/attachment_data/file/781745/Facial_Recognition_Briefing_BFEG_February_2019.pdf"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tia.doc.gov/files/ntia/publications/aclu_an_ethical_framework_for_face_recognition.pdf"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chnologyreview.com/s/526401/laws-and-ethics-cant-keep-pace-with-technology/"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everge.com/2019/4/3/18293410/ai-artificial-intelligence-ethics-boards-charters-problem-big-tech"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darpa.mil/attachments/XAIProgramUpdate.pdf"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istill.pub/2018/building-blocks/"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brianlim.net/wordpress/wp-content/uploads/2019/01/chi2019-reasoned-xai-framework.pdf" TargetMode="Externa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pact.cs.cmu.edu/pubs/Koedinger,%20Corbett,%20Perfetti%202012-KLI.pdf" TargetMode="Externa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pact.cs.cmu.edu/pubs/Koedinger,%20Corbett,%20Perfetti%202012-KLI.pdf" TargetMode="Externa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nycstudios.org/podcasts/radiolab/articles/breaking-news"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sir.org/articles/entry/the_ethics_of_innovation"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tia.doc.gov/files/ntia/publications/aclu_an_ethical_framework_for_face_recognition.pdf"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edium.com/@msbernst/the-destructive-silence-of-social-computing-researchers-9155cdff659"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tia.doc.gov/files/ntia/publications/aclu_an_ethical_framework_for_face_recognition.pdf"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623b689072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623b689072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623b689072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623b689072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623b689072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623b689072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623b689072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623b689072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See more at </a:t>
            </a:r>
            <a:r>
              <a:rPr lang="en" u="sng">
                <a:solidFill>
                  <a:schemeClr val="hlink"/>
                </a:solidFill>
                <a:hlinkClick r:id="rId2"/>
              </a:rPr>
              <a:t>https://plato.stanford.edu/entries/ethics-virtue/</a:t>
            </a:r>
            <a:r>
              <a:rPr lang="en"/>
              <a: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623b689072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623b689072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623b689072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623b689072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623b689072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623b689072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a:t>
            </a:r>
            <a:r>
              <a:rPr lang="en" u="sng">
                <a:solidFill>
                  <a:schemeClr val="hlink"/>
                </a:solidFill>
                <a:hlinkClick r:id="rId2"/>
              </a:rPr>
              <a:t>https://ainowinstitute.org/AI_Now_2018_Report.pdf</a:t>
            </a:r>
            <a:r>
              <a:rPr lang="en"/>
              <a:t>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623b689072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623b689072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623b689072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623b689072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the </a:t>
            </a:r>
            <a:r>
              <a:rPr lang="en" sz="1250">
                <a:solidFill>
                  <a:schemeClr val="dk1"/>
                </a:solidFill>
              </a:rPr>
              <a:t>Facial Recognition Working Group of the Biometrics and Forensics Ethics Group (Government of UK) </a:t>
            </a:r>
            <a:r>
              <a:rPr lang="en" u="sng">
                <a:solidFill>
                  <a:schemeClr val="hlink"/>
                </a:solidFill>
                <a:hlinkClick r:id="rId2"/>
              </a:rPr>
              <a:t>https://assets.publishing.service.gov.uk/government/uploads/system/uploads/attachment_data/file/781745/Facial_Recognition_Briefing_BFEG_February_2019.pdf</a:t>
            </a:r>
            <a:r>
              <a:rPr lang="en"/>
              <a:t>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623b689072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623b689072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ACLU </a:t>
            </a:r>
            <a:r>
              <a:rPr lang="en" u="sng">
                <a:solidFill>
                  <a:schemeClr val="hlink"/>
                </a:solidFill>
                <a:hlinkClick r:id="rId2"/>
              </a:rPr>
              <a:t>https://www.ntia.doc.gov/files/ntia/publications/aclu_an_ethical_framework_for_face_recognition.pdf</a:t>
            </a:r>
            <a:r>
              <a:rPr lang="en"/>
              <a:t>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623b689072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623b689072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623b68907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623b68907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Vivek Wadhwa  </a:t>
            </a:r>
            <a:r>
              <a:rPr lang="en" u="sng">
                <a:solidFill>
                  <a:schemeClr val="hlink"/>
                </a:solidFill>
                <a:hlinkClick r:id="rId2"/>
              </a:rPr>
              <a:t>https://www.technologyreview.com/s/526401/laws-and-ethics-cant-keep-pace-with-technology/</a:t>
            </a:r>
            <a:r>
              <a:rPr lang="en"/>
              <a:t>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623b689072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623b689072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the Verge: </a:t>
            </a:r>
            <a:r>
              <a:rPr lang="en" u="sng">
                <a:solidFill>
                  <a:schemeClr val="hlink"/>
                </a:solidFill>
                <a:hlinkClick r:id="rId2"/>
              </a:rPr>
              <a:t>https://www.theverge.com/2019/4/3/18293410/ai-artificial-intelligence-ethics-boards-charters-problem-big-tech</a:t>
            </a:r>
            <a:r>
              <a:rPr lang="en"/>
              <a:t>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621abe48ae_0_2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621abe48ae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iteration, and not just on the model, or even the data, although both are important.</a:t>
            </a:r>
            <a:endParaRPr/>
          </a:p>
          <a:p>
            <a:pPr indent="0" lvl="0" marL="0" rtl="0" algn="l">
              <a:spcBef>
                <a:spcPts val="0"/>
              </a:spcBef>
              <a:spcAft>
                <a:spcPts val="0"/>
              </a:spcAft>
              <a:buNone/>
            </a:pPr>
            <a:br>
              <a:rPr lang="en"/>
            </a:br>
            <a:r>
              <a:rPr lang="en"/>
              <a:t>We need to iterate to find good problems.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621abe48ae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621abe48ae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621abe48ae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621abe48ae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https://www.darpa.mil/attachments/XAIProgramUpdate.pdf</a:t>
            </a:r>
            <a:r>
              <a:rPr lang="en"/>
              <a:t>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6225d4a0b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6225d4a0b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6225d4a0b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6225d4a0b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6225d4a0b1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6225d4a0b1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6225d4a0b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6225d4a0b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6225d4a0b1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6225d4a0b1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621abe48ae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621abe48ae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6225d4a0b1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6225d4a0b1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a:t>
            </a:r>
            <a:r>
              <a:rPr lang="en" u="sng">
                <a:solidFill>
                  <a:schemeClr val="hlink"/>
                </a:solidFill>
                <a:hlinkClick r:id="rId2"/>
              </a:rPr>
              <a:t>https://distill.pub/2018/building-blocks/</a:t>
            </a:r>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6225d4a0b1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6225d4a0b1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6225d4a0b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6225d4a0b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621abe48ae_0_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621abe48ae_0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620f95dc7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620f95dc7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http://www.brianlim.net/wordpress/wp-content/uploads/2019/01/chi2019-reasoned-xai-framework.pdf</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6225d4a0b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6225d4a0b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a:t>
            </a:r>
            <a:r>
              <a:rPr lang="en" u="sng">
                <a:solidFill>
                  <a:schemeClr val="hlink"/>
                </a:solidFill>
                <a:hlinkClick r:id="rId2"/>
              </a:rPr>
              <a:t>http://pact.cs.cmu.edu/pubs/Koedinger,%20Corbett,%20Perfetti%202012-KLI.pdf</a:t>
            </a:r>
            <a:r>
              <a:rPr lang="en"/>
              <a:t>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6225d4a0b1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6225d4a0b1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a:t>
            </a:r>
            <a:r>
              <a:rPr lang="en" u="sng">
                <a:solidFill>
                  <a:schemeClr val="hlink"/>
                </a:solidFill>
                <a:hlinkClick r:id="rId2"/>
              </a:rPr>
              <a:t>http://pact.cs.cmu.edu/pubs/Koedinger,%20Corbett,%20Perfetti%202012-KLI.pdf</a:t>
            </a:r>
            <a:r>
              <a:rPr lang="en"/>
              <a:t>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621abe48ae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621abe48ae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6225d4a0b1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6225d4a0b1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621abe48a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621abe48a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623b68907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623b68907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https://www.wnycstudios.org/podcasts/radiolab/articles/breaking-news</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6225d4a0b1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6225d4a0b1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621c59ad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621c59ad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6225d4a0b1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6225d4a0b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621abe48a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621abe48a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6225d4a0b1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6225d4a0b1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621abe48ae_0_3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621abe48ae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6225d4a0b1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6225d4a0b1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623b6890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623b6890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https://www.wnycstudios.org/podcasts/radiolab/articles/breaking-news</a:t>
            </a:r>
            <a:r>
              <a:rPr lang="en"/>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623b689072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623b689072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the “Ethics of Innovation” </a:t>
            </a:r>
            <a:r>
              <a:rPr lang="en" u="sng">
                <a:solidFill>
                  <a:schemeClr val="hlink"/>
                </a:solidFill>
                <a:hlinkClick r:id="rId2"/>
              </a:rPr>
              <a:t>https://ssir.org/articles/entry/the_ethics_of_innovation</a:t>
            </a:r>
            <a:r>
              <a:rPr lang="en"/>
              <a: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623b68907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23b689072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From the ACLU </a:t>
            </a:r>
            <a:r>
              <a:rPr lang="en" u="sng">
                <a:solidFill>
                  <a:schemeClr val="accent5"/>
                </a:solidFill>
                <a:hlinkClick r:id="rId2">
                  <a:extLst>
                    <a:ext uri="{A12FA001-AC4F-418D-AE19-62706E023703}">
                      <ahyp:hlinkClr val="tx"/>
                    </a:ext>
                  </a:extLst>
                </a:hlinkClick>
              </a:rPr>
              <a:t>https://www.ntia.doc.gov/files/ntia/publications/aclu_an_ethical_framework_for_face_recognition.pdf</a:t>
            </a:r>
            <a:r>
              <a:rPr lang="en">
                <a:solidFill>
                  <a:schemeClr val="dk1"/>
                </a:solidFill>
              </a:rPr>
              <a: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623b689072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623b689072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Michael Bernstein. </a:t>
            </a:r>
            <a:r>
              <a:rPr lang="en" u="sng">
                <a:solidFill>
                  <a:schemeClr val="hlink"/>
                </a:solidFill>
                <a:hlinkClick r:id="rId2"/>
              </a:rPr>
              <a:t>https://medium.com/@msbernst/the-destructive-silence-of-social-computing-researchers-9155cdff659</a:t>
            </a:r>
            <a:r>
              <a:rPr lang="en"/>
              <a:t> (Note that the article suggests Michael’s perspective has changed over the years. Nonetheless, the excerpt above notes facts, not opinion.)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623b68907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623b68907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the ACLU </a:t>
            </a:r>
            <a:r>
              <a:rPr lang="en" u="sng">
                <a:solidFill>
                  <a:schemeClr val="hlink"/>
                </a:solidFill>
                <a:hlinkClick r:id="rId2"/>
              </a:rPr>
              <a:t>https://www.ntia.doc.gov/files/ntia/publications/aclu_an_ethical_framework_for_face_recognition.pdf</a:t>
            </a:r>
            <a:r>
              <a:rPr lang="en"/>
              <a: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pic>
        <p:nvPicPr>
          <p:cNvPr id="11" name="Google Shape;11;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 name="Google Shape;12;p2"/>
          <p:cNvSpPr txBox="1"/>
          <p:nvPr/>
        </p:nvSpPr>
        <p:spPr>
          <a:xfrm>
            <a:off x="8472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Human - AI </a:t>
            </a:r>
            <a:endParaRPr b="1" sz="9600">
              <a:solidFill>
                <a:srgbClr val="F3F3F3"/>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Interaction</a:t>
            </a:r>
            <a:endParaRPr b="1" sz="9600">
              <a:solidFill>
                <a:srgbClr val="F3F3F3"/>
              </a:solidFill>
              <a:latin typeface="Arial Rounded"/>
              <a:ea typeface="Arial Rounded"/>
              <a:cs typeface="Arial Rounded"/>
              <a:sym typeface="Arial Rounded"/>
            </a:endParaRPr>
          </a:p>
        </p:txBody>
      </p:sp>
      <p:sp>
        <p:nvSpPr>
          <p:cNvPr id="13" name="Google Shape;13;p2"/>
          <p:cNvSpPr txBox="1"/>
          <p:nvPr/>
        </p:nvSpPr>
        <p:spPr>
          <a:xfrm>
            <a:off x="9996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Human - AI </a:t>
            </a:r>
            <a:endParaRPr b="1" sz="9600">
              <a:solidFill>
                <a:schemeClr val="accent6"/>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Interaction</a:t>
            </a:r>
            <a:endParaRPr b="1" sz="9600">
              <a:solidFill>
                <a:schemeClr val="accent6"/>
              </a:solidFill>
              <a:latin typeface="Arial Rounded"/>
              <a:ea typeface="Arial Rounded"/>
              <a:cs typeface="Arial Rounded"/>
              <a:sym typeface="Arial Rounded"/>
            </a:endParaRPr>
          </a:p>
        </p:txBody>
      </p:sp>
      <p:sp>
        <p:nvSpPr>
          <p:cNvPr id="14" name="Google Shape;14;p2"/>
          <p:cNvSpPr txBox="1"/>
          <p:nvPr/>
        </p:nvSpPr>
        <p:spPr>
          <a:xfrm>
            <a:off x="11520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Human - AI </a:t>
            </a:r>
            <a:endParaRPr b="1" sz="9600">
              <a:solidFill>
                <a:srgbClr val="000000"/>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Interaction</a:t>
            </a:r>
            <a:endParaRPr b="1" sz="9600">
              <a:solidFill>
                <a:srgbClr val="000000"/>
              </a:solidFill>
              <a:latin typeface="Arial Rounded"/>
              <a:ea typeface="Arial Rounded"/>
              <a:cs typeface="Arial Rounded"/>
              <a:sym typeface="Arial Rounded"/>
            </a:endParaRPr>
          </a:p>
        </p:txBody>
      </p:sp>
      <p:sp>
        <p:nvSpPr>
          <p:cNvPr id="15" name="Google Shape;15;p2"/>
          <p:cNvSpPr/>
          <p:nvPr/>
        </p:nvSpPr>
        <p:spPr>
          <a:xfrm>
            <a:off x="-11250" y="4110250"/>
            <a:ext cx="9166500" cy="1033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endParaRPr>
          </a:p>
          <a:p>
            <a:pPr indent="0" lvl="0" marL="0" rtl="0" algn="ctr">
              <a:spcBef>
                <a:spcPts val="0"/>
              </a:spcBef>
              <a:spcAft>
                <a:spcPts val="0"/>
              </a:spcAft>
              <a:buNone/>
            </a:pPr>
            <a:r>
              <a:t/>
            </a:r>
            <a:endParaRPr b="1">
              <a:solidFill>
                <a:schemeClr val="dk1"/>
              </a:solidFill>
            </a:endParaRPr>
          </a:p>
          <a:p>
            <a:pPr indent="0" lvl="0" marL="0" rtl="0" algn="ctr">
              <a:spcBef>
                <a:spcPts val="0"/>
              </a:spcBef>
              <a:spcAft>
                <a:spcPts val="0"/>
              </a:spcAft>
              <a:buClr>
                <a:schemeClr val="dk1"/>
              </a:buClr>
              <a:buSzPts val="1100"/>
              <a:buFont typeface="Arial"/>
              <a:buNone/>
            </a:pPr>
            <a:r>
              <a:rPr b="1" lang="en">
                <a:solidFill>
                  <a:schemeClr val="dk1"/>
                </a:solidFill>
              </a:rPr>
              <a:t>Chinmay Kulkarni and Mary Beth Kery </a:t>
            </a:r>
            <a:endParaRPr b="1">
              <a:solidFill>
                <a:schemeClr val="dk1"/>
              </a:solidFill>
            </a:endParaRPr>
          </a:p>
          <a:p>
            <a:pPr indent="0" lvl="0" marL="0" rtl="0" algn="ctr">
              <a:spcBef>
                <a:spcPts val="0"/>
              </a:spcBef>
              <a:spcAft>
                <a:spcPts val="0"/>
              </a:spcAft>
              <a:buClr>
                <a:schemeClr val="dk1"/>
              </a:buClr>
              <a:buSzPts val="1100"/>
              <a:buFont typeface="Arial"/>
              <a:buNone/>
            </a:pPr>
            <a:r>
              <a:rPr b="1" lang="en" sz="1100">
                <a:solidFill>
                  <a:srgbClr val="222222"/>
                </a:solidFill>
              </a:rPr>
              <a:t>Fall 2019, Human-Computer Interaction Institute, Carnegie Mellon University</a:t>
            </a:r>
            <a:endParaRPr sz="3000">
              <a:solidFill>
                <a:schemeClr val="dk1"/>
              </a:solidFill>
              <a:latin typeface="Staatliches"/>
              <a:ea typeface="Staatliches"/>
              <a:cs typeface="Staatliches"/>
              <a:sym typeface="Staatliches"/>
            </a:endParaRPr>
          </a:p>
        </p:txBody>
      </p:sp>
      <p:sp>
        <p:nvSpPr>
          <p:cNvPr id="16" name="Google Shape;16;p2"/>
          <p:cNvSpPr txBox="1"/>
          <p:nvPr>
            <p:ph idx="1" type="subTitle"/>
          </p:nvPr>
        </p:nvSpPr>
        <p:spPr>
          <a:xfrm>
            <a:off x="311700" y="4073400"/>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3000"/>
              <a:buFont typeface="Staatliches"/>
              <a:buNone/>
              <a:defRPr sz="3000">
                <a:solidFill>
                  <a:srgbClr val="000000"/>
                </a:solidFill>
                <a:latin typeface="Staatliches"/>
                <a:ea typeface="Staatliches"/>
                <a:cs typeface="Staatliches"/>
                <a:sym typeface="Staatliches"/>
              </a:defRPr>
            </a:lvl1pPr>
            <a:lvl2pPr lvl="1"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2pPr>
            <a:lvl3pPr lvl="2"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3pPr>
            <a:lvl4pPr lvl="3"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4pPr>
            <a:lvl5pPr lvl="4"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5pPr>
            <a:lvl6pPr lvl="5"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6pPr>
            <a:lvl7pPr lvl="6"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7pPr>
            <a:lvl8pPr lvl="7"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8pPr>
            <a:lvl9pPr lvl="8"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9pPr>
          </a:lstStyle>
          <a:p/>
        </p:txBody>
      </p:sp>
      <p:sp>
        <p:nvSpPr>
          <p:cNvPr id="17" name="Google Shape;17;p2"/>
          <p:cNvSpPr/>
          <p:nvPr/>
        </p:nvSpPr>
        <p:spPr>
          <a:xfrm>
            <a:off x="-11250" y="3912900"/>
            <a:ext cx="9166500" cy="226200"/>
          </a:xfrm>
          <a:prstGeom prst="rect">
            <a:avLst/>
          </a:prstGeom>
          <a:solidFill>
            <a:srgbClr val="FFE741">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 name="Google Shape;18;p2"/>
          <p:cNvPicPr preferRelativeResize="0"/>
          <p:nvPr/>
        </p:nvPicPr>
        <p:blipFill>
          <a:blip r:embed="rId3">
            <a:alphaModFix/>
          </a:blip>
          <a:stretch>
            <a:fillRect/>
          </a:stretch>
        </p:blipFill>
        <p:spPr>
          <a:xfrm>
            <a:off x="7734577" y="4110202"/>
            <a:ext cx="1775423" cy="1033300"/>
          </a:xfrm>
          <a:prstGeom prst="rect">
            <a:avLst/>
          </a:prstGeom>
          <a:noFill/>
          <a:ln>
            <a:noFill/>
          </a:ln>
        </p:spPr>
      </p:pic>
      <p:sp>
        <p:nvSpPr>
          <p:cNvPr id="19" name="Google Shape;19;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 name="Google Shape;53;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4" name="Google Shape;54;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57" name="Shape 57"/>
        <p:cNvGrpSpPr/>
        <p:nvPr/>
      </p:nvGrpSpPr>
      <p:grpSpPr>
        <a:xfrm>
          <a:off x="0" y="0"/>
          <a:ext cx="0" cy="0"/>
          <a:chOff x="0" y="0"/>
          <a:chExt cx="0" cy="0"/>
        </a:xfrm>
      </p:grpSpPr>
      <p:sp>
        <p:nvSpPr>
          <p:cNvPr id="58" name="Google Shape;58;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9" name="Google Shape;59;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0" name="Google Shape;60;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1" name="Shape 61"/>
        <p:cNvGrpSpPr/>
        <p:nvPr/>
      </p:nvGrpSpPr>
      <p:grpSpPr>
        <a:xfrm>
          <a:off x="0" y="0"/>
          <a:ext cx="0" cy="0"/>
          <a:chOff x="0" y="0"/>
          <a:chExt cx="0" cy="0"/>
        </a:xfrm>
      </p:grpSpPr>
      <p:sp>
        <p:nvSpPr>
          <p:cNvPr id="62" name="Google Shape;62;p14"/>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rtl="0">
              <a:spcBef>
                <a:spcPts val="0"/>
              </a:spcBef>
              <a:spcAft>
                <a:spcPts val="0"/>
              </a:spcAft>
              <a:buSzPts val="2800"/>
              <a:buNone/>
              <a:defRPr sz="1400"/>
            </a:lvl2pPr>
            <a:lvl3pPr lvl="2" rtl="0">
              <a:spcBef>
                <a:spcPts val="0"/>
              </a:spcBef>
              <a:spcAft>
                <a:spcPts val="0"/>
              </a:spcAft>
              <a:buSzPts val="2800"/>
              <a:buNone/>
              <a:defRPr sz="1400"/>
            </a:lvl3pPr>
            <a:lvl4pPr lvl="3" rtl="0">
              <a:spcBef>
                <a:spcPts val="0"/>
              </a:spcBef>
              <a:spcAft>
                <a:spcPts val="0"/>
              </a:spcAft>
              <a:buSzPts val="2800"/>
              <a:buNone/>
              <a:defRPr sz="1400"/>
            </a:lvl4pPr>
            <a:lvl5pPr lvl="4" rtl="0">
              <a:spcBef>
                <a:spcPts val="0"/>
              </a:spcBef>
              <a:spcAft>
                <a:spcPts val="0"/>
              </a:spcAft>
              <a:buSzPts val="2800"/>
              <a:buNone/>
              <a:defRPr sz="1400"/>
            </a:lvl5pPr>
            <a:lvl6pPr lvl="5" rtl="0">
              <a:spcBef>
                <a:spcPts val="0"/>
              </a:spcBef>
              <a:spcAft>
                <a:spcPts val="0"/>
              </a:spcAft>
              <a:buSzPts val="2800"/>
              <a:buNone/>
              <a:defRPr sz="1400"/>
            </a:lvl6pPr>
            <a:lvl7pPr lvl="6" rtl="0">
              <a:spcBef>
                <a:spcPts val="0"/>
              </a:spcBef>
              <a:spcAft>
                <a:spcPts val="0"/>
              </a:spcAft>
              <a:buSzPts val="2800"/>
              <a:buNone/>
              <a:defRPr sz="1400"/>
            </a:lvl7pPr>
            <a:lvl8pPr lvl="7" rtl="0">
              <a:spcBef>
                <a:spcPts val="0"/>
              </a:spcBef>
              <a:spcAft>
                <a:spcPts val="0"/>
              </a:spcAft>
              <a:buSzPts val="2800"/>
              <a:buNone/>
              <a:defRPr sz="1400"/>
            </a:lvl8pPr>
            <a:lvl9pPr lvl="8" rtl="0">
              <a:spcBef>
                <a:spcPts val="0"/>
              </a:spcBef>
              <a:spcAft>
                <a:spcPts val="0"/>
              </a:spcAft>
              <a:buSzPts val="2800"/>
              <a:buNone/>
              <a:defRPr sz="1400"/>
            </a:lvl9pPr>
          </a:lstStyle>
          <a:p/>
        </p:txBody>
      </p:sp>
      <p:sp>
        <p:nvSpPr>
          <p:cNvPr id="63" name="Google Shape;63;p14"/>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16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16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1600"/>
              </a:spcBef>
              <a:spcAft>
                <a:spcPts val="160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4" name="Google Shape;64;p1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9pPr>
          </a:lstStyle>
          <a:p/>
        </p:txBody>
      </p:sp>
      <p:sp>
        <p:nvSpPr>
          <p:cNvPr id="65" name="Google Shape;65;p1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9pPr>
          </a:lstStyle>
          <a:p/>
        </p:txBody>
      </p:sp>
      <p:sp>
        <p:nvSpPr>
          <p:cNvPr id="66" name="Google Shape;66;p1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2" name="Shape 72"/>
        <p:cNvGrpSpPr/>
        <p:nvPr/>
      </p:nvGrpSpPr>
      <p:grpSpPr>
        <a:xfrm>
          <a:off x="0" y="0"/>
          <a:ext cx="0" cy="0"/>
          <a:chOff x="0" y="0"/>
          <a:chExt cx="0" cy="0"/>
        </a:xfrm>
      </p:grpSpPr>
      <p:pic>
        <p:nvPicPr>
          <p:cNvPr id="73" name="Google Shape;73;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74" name="Google Shape;74;p16"/>
          <p:cNvSpPr txBox="1"/>
          <p:nvPr/>
        </p:nvSpPr>
        <p:spPr>
          <a:xfrm>
            <a:off x="8472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Human - AI </a:t>
            </a:r>
            <a:endParaRPr b="1" sz="9600">
              <a:solidFill>
                <a:srgbClr val="F3F3F3"/>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Interaction</a:t>
            </a:r>
            <a:endParaRPr b="1" sz="9600">
              <a:solidFill>
                <a:srgbClr val="F3F3F3"/>
              </a:solidFill>
              <a:latin typeface="Arial Rounded"/>
              <a:ea typeface="Arial Rounded"/>
              <a:cs typeface="Arial Rounded"/>
              <a:sym typeface="Arial Rounded"/>
            </a:endParaRPr>
          </a:p>
        </p:txBody>
      </p:sp>
      <p:sp>
        <p:nvSpPr>
          <p:cNvPr id="75" name="Google Shape;75;p16"/>
          <p:cNvSpPr txBox="1"/>
          <p:nvPr/>
        </p:nvSpPr>
        <p:spPr>
          <a:xfrm>
            <a:off x="9996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Human - AI </a:t>
            </a:r>
            <a:endParaRPr b="1" sz="9600">
              <a:solidFill>
                <a:schemeClr val="accent6"/>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Interaction</a:t>
            </a:r>
            <a:endParaRPr b="1" sz="9600">
              <a:solidFill>
                <a:schemeClr val="accent6"/>
              </a:solidFill>
              <a:latin typeface="Arial Rounded"/>
              <a:ea typeface="Arial Rounded"/>
              <a:cs typeface="Arial Rounded"/>
              <a:sym typeface="Arial Rounded"/>
            </a:endParaRPr>
          </a:p>
        </p:txBody>
      </p:sp>
      <p:sp>
        <p:nvSpPr>
          <p:cNvPr id="76" name="Google Shape;76;p16"/>
          <p:cNvSpPr txBox="1"/>
          <p:nvPr/>
        </p:nvSpPr>
        <p:spPr>
          <a:xfrm>
            <a:off x="11520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Human - AI </a:t>
            </a:r>
            <a:endParaRPr b="1" sz="9600">
              <a:solidFill>
                <a:srgbClr val="000000"/>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Interaction</a:t>
            </a:r>
            <a:endParaRPr b="1" sz="9600">
              <a:solidFill>
                <a:srgbClr val="000000"/>
              </a:solidFill>
              <a:latin typeface="Arial Rounded"/>
              <a:ea typeface="Arial Rounded"/>
              <a:cs typeface="Arial Rounded"/>
              <a:sym typeface="Arial Rounded"/>
            </a:endParaRPr>
          </a:p>
        </p:txBody>
      </p:sp>
      <p:sp>
        <p:nvSpPr>
          <p:cNvPr id="77" name="Google Shape;77;p16"/>
          <p:cNvSpPr/>
          <p:nvPr/>
        </p:nvSpPr>
        <p:spPr>
          <a:xfrm>
            <a:off x="-11250" y="4110250"/>
            <a:ext cx="9166500" cy="1033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400">
              <a:solidFill>
                <a:schemeClr val="dk1"/>
              </a:solidFill>
            </a:endParaRPr>
          </a:p>
          <a:p>
            <a:pPr indent="0" lvl="0" marL="0" rtl="0" algn="ctr">
              <a:spcBef>
                <a:spcPts val="0"/>
              </a:spcBef>
              <a:spcAft>
                <a:spcPts val="0"/>
              </a:spcAft>
              <a:buNone/>
            </a:pPr>
            <a:r>
              <a:t/>
            </a:r>
            <a:endParaRPr b="1" sz="1400">
              <a:solidFill>
                <a:schemeClr val="dk1"/>
              </a:solidFill>
            </a:endParaRPr>
          </a:p>
          <a:p>
            <a:pPr indent="0" lvl="0" marL="0" rtl="0" algn="ctr">
              <a:spcBef>
                <a:spcPts val="0"/>
              </a:spcBef>
              <a:spcAft>
                <a:spcPts val="0"/>
              </a:spcAft>
              <a:buClr>
                <a:schemeClr val="dk1"/>
              </a:buClr>
              <a:buSzPts val="1100"/>
              <a:buFont typeface="Arial"/>
              <a:buNone/>
            </a:pPr>
            <a:r>
              <a:rPr b="1" lang="en" sz="1400">
                <a:solidFill>
                  <a:schemeClr val="dk1"/>
                </a:solidFill>
              </a:rPr>
              <a:t>Chinmay Kulkarni and Mary Beth Kery </a:t>
            </a:r>
            <a:endParaRPr b="1" sz="1400">
              <a:solidFill>
                <a:schemeClr val="dk1"/>
              </a:solidFill>
            </a:endParaRPr>
          </a:p>
          <a:p>
            <a:pPr indent="0" lvl="0" marL="0" rtl="0" algn="ctr">
              <a:spcBef>
                <a:spcPts val="0"/>
              </a:spcBef>
              <a:spcAft>
                <a:spcPts val="0"/>
              </a:spcAft>
              <a:buClr>
                <a:schemeClr val="dk1"/>
              </a:buClr>
              <a:buSzPts val="1100"/>
              <a:buFont typeface="Arial"/>
              <a:buNone/>
            </a:pPr>
            <a:r>
              <a:rPr b="1" lang="en" sz="1100">
                <a:solidFill>
                  <a:srgbClr val="222222"/>
                </a:solidFill>
              </a:rPr>
              <a:t>Fall 2019, Human-Computer Interaction Institute, Carnegie Mellon University</a:t>
            </a:r>
            <a:endParaRPr sz="3000">
              <a:solidFill>
                <a:schemeClr val="dk1"/>
              </a:solidFill>
              <a:latin typeface="Staatliches"/>
              <a:ea typeface="Staatliches"/>
              <a:cs typeface="Staatliches"/>
              <a:sym typeface="Staatliches"/>
            </a:endParaRPr>
          </a:p>
        </p:txBody>
      </p:sp>
      <p:sp>
        <p:nvSpPr>
          <p:cNvPr id="78" name="Google Shape;78;p16"/>
          <p:cNvSpPr txBox="1"/>
          <p:nvPr>
            <p:ph idx="1" type="subTitle"/>
          </p:nvPr>
        </p:nvSpPr>
        <p:spPr>
          <a:xfrm>
            <a:off x="311700" y="4073400"/>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3000"/>
              <a:buFont typeface="Staatliches"/>
              <a:buNone/>
              <a:defRPr sz="3000">
                <a:solidFill>
                  <a:srgbClr val="000000"/>
                </a:solidFill>
                <a:latin typeface="Staatliches"/>
                <a:ea typeface="Staatliches"/>
                <a:cs typeface="Staatliches"/>
                <a:sym typeface="Staatliches"/>
              </a:defRPr>
            </a:lvl1pPr>
            <a:lvl2pPr lvl="1" rtl="0"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2pPr>
            <a:lvl3pPr lvl="2" rtl="0"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3pPr>
            <a:lvl4pPr lvl="3" rtl="0"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4pPr>
            <a:lvl5pPr lvl="4" rtl="0"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5pPr>
            <a:lvl6pPr lvl="5" rtl="0"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6pPr>
            <a:lvl7pPr lvl="6" rtl="0"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7pPr>
            <a:lvl8pPr lvl="7" rtl="0"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8pPr>
            <a:lvl9pPr lvl="8" rtl="0"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9pPr>
          </a:lstStyle>
          <a:p/>
        </p:txBody>
      </p:sp>
      <p:sp>
        <p:nvSpPr>
          <p:cNvPr id="79" name="Google Shape;79;p16"/>
          <p:cNvSpPr/>
          <p:nvPr/>
        </p:nvSpPr>
        <p:spPr>
          <a:xfrm>
            <a:off x="-11250" y="3912900"/>
            <a:ext cx="9166500" cy="226200"/>
          </a:xfrm>
          <a:prstGeom prst="rect">
            <a:avLst/>
          </a:prstGeom>
          <a:solidFill>
            <a:srgbClr val="FFE741">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 name="Google Shape;80;p16"/>
          <p:cNvPicPr preferRelativeResize="0"/>
          <p:nvPr/>
        </p:nvPicPr>
        <p:blipFill>
          <a:blip r:embed="rId3">
            <a:alphaModFix/>
          </a:blip>
          <a:stretch>
            <a:fillRect/>
          </a:stretch>
        </p:blipFill>
        <p:spPr>
          <a:xfrm>
            <a:off x="7734577" y="4110202"/>
            <a:ext cx="1775423" cy="10333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1" name="Shape 81"/>
        <p:cNvGrpSpPr/>
        <p:nvPr/>
      </p:nvGrpSpPr>
      <p:grpSpPr>
        <a:xfrm>
          <a:off x="0" y="0"/>
          <a:ext cx="0" cy="0"/>
          <a:chOff x="0" y="0"/>
          <a:chExt cx="0" cy="0"/>
        </a:xfrm>
      </p:grpSpPr>
      <p:sp>
        <p:nvSpPr>
          <p:cNvPr id="82" name="Google Shape;82;p1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3" name="Google Shape;83;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6" name="Google Shape;86;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7" name="Google Shape;87;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sz="1200"/>
            </a:lvl1pPr>
            <a:lvl2pPr lvl="1" rtl="0">
              <a:buNone/>
              <a:defRPr sz="1200"/>
            </a:lvl2pPr>
            <a:lvl3pPr lvl="2" rtl="0">
              <a:buNone/>
              <a:defRPr sz="1200"/>
            </a:lvl3pPr>
            <a:lvl4pPr lvl="3" rtl="0">
              <a:buNone/>
              <a:defRPr sz="1200"/>
            </a:lvl4pPr>
            <a:lvl5pPr lvl="4" rtl="0">
              <a:buNone/>
              <a:defRPr sz="1200"/>
            </a:lvl5pPr>
            <a:lvl6pPr lvl="5" rtl="0">
              <a:buNone/>
              <a:defRPr sz="1200"/>
            </a:lvl6pPr>
            <a:lvl7pPr lvl="6" rtl="0">
              <a:buNone/>
              <a:defRPr sz="1200"/>
            </a:lvl7pPr>
            <a:lvl8pPr lvl="7" rtl="0">
              <a:buNone/>
              <a:defRPr sz="1200"/>
            </a:lvl8pPr>
            <a:lvl9pPr lvl="8" rtl="0">
              <a:buNone/>
              <a:defRPr sz="12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8" name="Shape 88"/>
        <p:cNvGrpSpPr/>
        <p:nvPr/>
      </p:nvGrpSpPr>
      <p:grpSpPr>
        <a:xfrm>
          <a:off x="0" y="0"/>
          <a:ext cx="0" cy="0"/>
          <a:chOff x="0" y="0"/>
          <a:chExt cx="0" cy="0"/>
        </a:xfrm>
      </p:grpSpPr>
      <p:sp>
        <p:nvSpPr>
          <p:cNvPr id="89" name="Google Shape;89;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 name="Google Shape;90;p19"/>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91" name="Google Shape;91;p19"/>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92" name="Google Shape;92;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5" name="Google Shape;95;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6" name="Shape 96"/>
        <p:cNvGrpSpPr/>
        <p:nvPr/>
      </p:nvGrpSpPr>
      <p:grpSpPr>
        <a:xfrm>
          <a:off x="0" y="0"/>
          <a:ext cx="0" cy="0"/>
          <a:chOff x="0" y="0"/>
          <a:chExt cx="0" cy="0"/>
        </a:xfrm>
      </p:grpSpPr>
      <p:sp>
        <p:nvSpPr>
          <p:cNvPr id="97" name="Google Shape;97;p21"/>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8" name="Google Shape;98;p21"/>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99" name="Google Shape;9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0" name="Shape 100"/>
        <p:cNvGrpSpPr/>
        <p:nvPr/>
      </p:nvGrpSpPr>
      <p:grpSpPr>
        <a:xfrm>
          <a:off x="0" y="0"/>
          <a:ext cx="0" cy="0"/>
          <a:chOff x="0" y="0"/>
          <a:chExt cx="0" cy="0"/>
        </a:xfrm>
      </p:grpSpPr>
      <p:sp>
        <p:nvSpPr>
          <p:cNvPr id="101" name="Google Shape;101;p22"/>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02" name="Google Shape;10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3" name="Shape 103"/>
        <p:cNvGrpSpPr/>
        <p:nvPr/>
      </p:nvGrpSpPr>
      <p:grpSpPr>
        <a:xfrm>
          <a:off x="0" y="0"/>
          <a:ext cx="0" cy="0"/>
          <a:chOff x="0" y="0"/>
          <a:chExt cx="0" cy="0"/>
        </a:xfrm>
      </p:grpSpPr>
      <p:sp>
        <p:nvSpPr>
          <p:cNvPr id="104" name="Google Shape;104;p2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3"/>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6" name="Google Shape;106;p23"/>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7" name="Google Shape;107;p23"/>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8" name="Google Shape;108;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9" name="Shape 109"/>
        <p:cNvGrpSpPr/>
        <p:nvPr/>
      </p:nvGrpSpPr>
      <p:grpSpPr>
        <a:xfrm>
          <a:off x="0" y="0"/>
          <a:ext cx="0" cy="0"/>
          <a:chOff x="0" y="0"/>
          <a:chExt cx="0" cy="0"/>
        </a:xfrm>
      </p:grpSpPr>
      <p:sp>
        <p:nvSpPr>
          <p:cNvPr id="110" name="Google Shape;110;p24"/>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11" name="Google Shape;111;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2" name="Shape 112"/>
        <p:cNvGrpSpPr/>
        <p:nvPr/>
      </p:nvGrpSpPr>
      <p:grpSpPr>
        <a:xfrm>
          <a:off x="0" y="0"/>
          <a:ext cx="0" cy="0"/>
          <a:chOff x="0" y="0"/>
          <a:chExt cx="0" cy="0"/>
        </a:xfrm>
      </p:grpSpPr>
      <p:sp>
        <p:nvSpPr>
          <p:cNvPr id="113" name="Google Shape;113;p2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14" name="Google Shape;114;p25"/>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15" name="Google Shape;115;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6" name="Shape 116"/>
        <p:cNvGrpSpPr/>
        <p:nvPr/>
      </p:nvGrpSpPr>
      <p:grpSpPr>
        <a:xfrm>
          <a:off x="0" y="0"/>
          <a:ext cx="0" cy="0"/>
          <a:chOff x="0" y="0"/>
          <a:chExt cx="0" cy="0"/>
        </a:xfrm>
      </p:grpSpPr>
      <p:sp>
        <p:nvSpPr>
          <p:cNvPr id="117" name="Google Shape;117;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1">
    <p:spTree>
      <p:nvGrpSpPr>
        <p:cNvPr id="118" name="Shape 118"/>
        <p:cNvGrpSpPr/>
        <p:nvPr/>
      </p:nvGrpSpPr>
      <p:grpSpPr>
        <a:xfrm>
          <a:off x="0" y="0"/>
          <a:ext cx="0" cy="0"/>
          <a:chOff x="0" y="0"/>
          <a:chExt cx="0" cy="0"/>
        </a:xfrm>
      </p:grpSpPr>
      <p:sp>
        <p:nvSpPr>
          <p:cNvPr id="119" name="Google Shape;119;p27"/>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Autofit/>
          </a:bodyPr>
          <a:lstStyle>
            <a:lvl1pPr lvl="0" marR="0" rtl="0" algn="ctr">
              <a:lnSpc>
                <a:spcPct val="90000"/>
              </a:lnSpc>
              <a:spcBef>
                <a:spcPts val="0"/>
              </a:spcBef>
              <a:spcAft>
                <a:spcPts val="0"/>
              </a:spcAft>
              <a:buClr>
                <a:schemeClr val="dk1"/>
              </a:buClr>
              <a:buSzPts val="4500"/>
              <a:buFont typeface="Calibri"/>
              <a:buNone/>
              <a:defRPr b="0" i="0" sz="4500" u="none" cap="none" strike="noStrike">
                <a:solidFill>
                  <a:schemeClr val="dk1"/>
                </a:solidFill>
                <a:latin typeface="Calibri"/>
                <a:ea typeface="Calibri"/>
                <a:cs typeface="Calibri"/>
                <a:sym typeface="Calibri"/>
              </a:defRPr>
            </a:lvl1pPr>
            <a:lvl2pPr lvl="1" rtl="0">
              <a:spcBef>
                <a:spcPts val="0"/>
              </a:spcBef>
              <a:spcAft>
                <a:spcPts val="0"/>
              </a:spcAft>
              <a:buSzPts val="2800"/>
              <a:buNone/>
              <a:defRPr sz="1400"/>
            </a:lvl2pPr>
            <a:lvl3pPr lvl="2" rtl="0">
              <a:spcBef>
                <a:spcPts val="0"/>
              </a:spcBef>
              <a:spcAft>
                <a:spcPts val="0"/>
              </a:spcAft>
              <a:buSzPts val="2800"/>
              <a:buNone/>
              <a:defRPr sz="1400"/>
            </a:lvl3pPr>
            <a:lvl4pPr lvl="3" rtl="0">
              <a:spcBef>
                <a:spcPts val="0"/>
              </a:spcBef>
              <a:spcAft>
                <a:spcPts val="0"/>
              </a:spcAft>
              <a:buSzPts val="2800"/>
              <a:buNone/>
              <a:defRPr sz="1400"/>
            </a:lvl4pPr>
            <a:lvl5pPr lvl="4" rtl="0">
              <a:spcBef>
                <a:spcPts val="0"/>
              </a:spcBef>
              <a:spcAft>
                <a:spcPts val="0"/>
              </a:spcAft>
              <a:buSzPts val="2800"/>
              <a:buNone/>
              <a:defRPr sz="1400"/>
            </a:lvl5pPr>
            <a:lvl6pPr lvl="5" rtl="0">
              <a:spcBef>
                <a:spcPts val="0"/>
              </a:spcBef>
              <a:spcAft>
                <a:spcPts val="0"/>
              </a:spcAft>
              <a:buSzPts val="2800"/>
              <a:buNone/>
              <a:defRPr sz="1400"/>
            </a:lvl6pPr>
            <a:lvl7pPr lvl="6" rtl="0">
              <a:spcBef>
                <a:spcPts val="0"/>
              </a:spcBef>
              <a:spcAft>
                <a:spcPts val="0"/>
              </a:spcAft>
              <a:buSzPts val="2800"/>
              <a:buNone/>
              <a:defRPr sz="1400"/>
            </a:lvl7pPr>
            <a:lvl8pPr lvl="7" rtl="0">
              <a:spcBef>
                <a:spcPts val="0"/>
              </a:spcBef>
              <a:spcAft>
                <a:spcPts val="0"/>
              </a:spcAft>
              <a:buSzPts val="2800"/>
              <a:buNone/>
              <a:defRPr sz="1400"/>
            </a:lvl8pPr>
            <a:lvl9pPr lvl="8" rtl="0">
              <a:spcBef>
                <a:spcPts val="0"/>
              </a:spcBef>
              <a:spcAft>
                <a:spcPts val="0"/>
              </a:spcAft>
              <a:buSzPts val="2800"/>
              <a:buNone/>
              <a:defRPr sz="1400"/>
            </a:lvl9pPr>
          </a:lstStyle>
          <a:p/>
        </p:txBody>
      </p:sp>
      <p:sp>
        <p:nvSpPr>
          <p:cNvPr id="120" name="Google Shape;120;p27"/>
          <p:cNvSpPr txBox="1"/>
          <p:nvPr>
            <p:ph idx="1" type="subTitle"/>
          </p:nvPr>
        </p:nvSpPr>
        <p:spPr>
          <a:xfrm>
            <a:off x="1143000" y="2701528"/>
            <a:ext cx="6858000" cy="12417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8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1pPr>
            <a:lvl2pPr lvl="1" marR="0" rtl="0" algn="ctr">
              <a:lnSpc>
                <a:spcPct val="90000"/>
              </a:lnSpc>
              <a:spcBef>
                <a:spcPts val="16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2pPr>
            <a:lvl3pPr lvl="2" marR="0" rtl="0" algn="ctr">
              <a:lnSpc>
                <a:spcPct val="90000"/>
              </a:lnSpc>
              <a:spcBef>
                <a:spcPts val="16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3pPr>
            <a:lvl4pPr lvl="3" marR="0" rtl="0" algn="ctr">
              <a:lnSpc>
                <a:spcPct val="90000"/>
              </a:lnSpc>
              <a:spcBef>
                <a:spcPts val="16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4pPr>
            <a:lvl5pPr lvl="4" marR="0" rtl="0" algn="ctr">
              <a:lnSpc>
                <a:spcPct val="90000"/>
              </a:lnSpc>
              <a:spcBef>
                <a:spcPts val="16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5pPr>
            <a:lvl6pPr lvl="5" marR="0" rtl="0" algn="ctr">
              <a:lnSpc>
                <a:spcPct val="90000"/>
              </a:lnSpc>
              <a:spcBef>
                <a:spcPts val="16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16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16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1600"/>
              </a:spcBef>
              <a:spcAft>
                <a:spcPts val="160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sp>
        <p:nvSpPr>
          <p:cNvPr id="121" name="Google Shape;121;p27"/>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22" name="Google Shape;122;p27"/>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23" name="Google Shape;123;p2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4" name="Shape 124"/>
        <p:cNvGrpSpPr/>
        <p:nvPr/>
      </p:nvGrpSpPr>
      <p:grpSpPr>
        <a:xfrm>
          <a:off x="0" y="0"/>
          <a:ext cx="0" cy="0"/>
          <a:chOff x="0" y="0"/>
          <a:chExt cx="0" cy="0"/>
        </a:xfrm>
      </p:grpSpPr>
      <p:sp>
        <p:nvSpPr>
          <p:cNvPr id="125" name="Google Shape;125;p28"/>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rtl="0">
              <a:spcBef>
                <a:spcPts val="0"/>
              </a:spcBef>
              <a:spcAft>
                <a:spcPts val="0"/>
              </a:spcAft>
              <a:buSzPts val="2800"/>
              <a:buNone/>
              <a:defRPr sz="1400"/>
            </a:lvl2pPr>
            <a:lvl3pPr lvl="2" rtl="0">
              <a:spcBef>
                <a:spcPts val="0"/>
              </a:spcBef>
              <a:spcAft>
                <a:spcPts val="0"/>
              </a:spcAft>
              <a:buSzPts val="2800"/>
              <a:buNone/>
              <a:defRPr sz="1400"/>
            </a:lvl3pPr>
            <a:lvl4pPr lvl="3" rtl="0">
              <a:spcBef>
                <a:spcPts val="0"/>
              </a:spcBef>
              <a:spcAft>
                <a:spcPts val="0"/>
              </a:spcAft>
              <a:buSzPts val="2800"/>
              <a:buNone/>
              <a:defRPr sz="1400"/>
            </a:lvl4pPr>
            <a:lvl5pPr lvl="4" rtl="0">
              <a:spcBef>
                <a:spcPts val="0"/>
              </a:spcBef>
              <a:spcAft>
                <a:spcPts val="0"/>
              </a:spcAft>
              <a:buSzPts val="2800"/>
              <a:buNone/>
              <a:defRPr sz="1400"/>
            </a:lvl5pPr>
            <a:lvl6pPr lvl="5" rtl="0">
              <a:spcBef>
                <a:spcPts val="0"/>
              </a:spcBef>
              <a:spcAft>
                <a:spcPts val="0"/>
              </a:spcAft>
              <a:buSzPts val="2800"/>
              <a:buNone/>
              <a:defRPr sz="1400"/>
            </a:lvl6pPr>
            <a:lvl7pPr lvl="6" rtl="0">
              <a:spcBef>
                <a:spcPts val="0"/>
              </a:spcBef>
              <a:spcAft>
                <a:spcPts val="0"/>
              </a:spcAft>
              <a:buSzPts val="2800"/>
              <a:buNone/>
              <a:defRPr sz="1400"/>
            </a:lvl7pPr>
            <a:lvl8pPr lvl="7" rtl="0">
              <a:spcBef>
                <a:spcPts val="0"/>
              </a:spcBef>
              <a:spcAft>
                <a:spcPts val="0"/>
              </a:spcAft>
              <a:buSzPts val="2800"/>
              <a:buNone/>
              <a:defRPr sz="1400"/>
            </a:lvl8pPr>
            <a:lvl9pPr lvl="8" rtl="0">
              <a:spcBef>
                <a:spcPts val="0"/>
              </a:spcBef>
              <a:spcAft>
                <a:spcPts val="0"/>
              </a:spcAft>
              <a:buSzPts val="2800"/>
              <a:buNone/>
              <a:defRPr sz="1400"/>
            </a:lvl9pPr>
          </a:lstStyle>
          <a:p/>
        </p:txBody>
      </p:sp>
      <p:sp>
        <p:nvSpPr>
          <p:cNvPr id="126" name="Google Shape;126;p28"/>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16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16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1600"/>
              </a:spcBef>
              <a:spcAft>
                <a:spcPts val="160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27" name="Google Shape;127;p28"/>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28" name="Google Shape;128;p2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29" name="Google Shape;129;p2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Font typeface="News Cycle"/>
              <a:buNone/>
              <a:defRPr b="1">
                <a:latin typeface="News Cycle"/>
                <a:ea typeface="News Cycle"/>
                <a:cs typeface="News Cycle"/>
                <a:sym typeface="News Cycle"/>
              </a:defRPr>
            </a:lvl2pPr>
            <a:lvl3pPr lvl="2">
              <a:spcBef>
                <a:spcPts val="0"/>
              </a:spcBef>
              <a:spcAft>
                <a:spcPts val="0"/>
              </a:spcAft>
              <a:buSzPts val="2800"/>
              <a:buFont typeface="News Cycle"/>
              <a:buNone/>
              <a:defRPr b="1">
                <a:latin typeface="News Cycle"/>
                <a:ea typeface="News Cycle"/>
                <a:cs typeface="News Cycle"/>
                <a:sym typeface="News Cycle"/>
              </a:defRPr>
            </a:lvl3pPr>
            <a:lvl4pPr lvl="3">
              <a:spcBef>
                <a:spcPts val="0"/>
              </a:spcBef>
              <a:spcAft>
                <a:spcPts val="0"/>
              </a:spcAft>
              <a:buSzPts val="2800"/>
              <a:buFont typeface="News Cycle"/>
              <a:buNone/>
              <a:defRPr b="1">
                <a:latin typeface="News Cycle"/>
                <a:ea typeface="News Cycle"/>
                <a:cs typeface="News Cycle"/>
                <a:sym typeface="News Cycle"/>
              </a:defRPr>
            </a:lvl4pPr>
            <a:lvl5pPr lvl="4">
              <a:spcBef>
                <a:spcPts val="0"/>
              </a:spcBef>
              <a:spcAft>
                <a:spcPts val="0"/>
              </a:spcAft>
              <a:buSzPts val="2800"/>
              <a:buFont typeface="News Cycle"/>
              <a:buNone/>
              <a:defRPr b="1">
                <a:latin typeface="News Cycle"/>
                <a:ea typeface="News Cycle"/>
                <a:cs typeface="News Cycle"/>
                <a:sym typeface="News Cycle"/>
              </a:defRPr>
            </a:lvl5pPr>
            <a:lvl6pPr lvl="5">
              <a:spcBef>
                <a:spcPts val="0"/>
              </a:spcBef>
              <a:spcAft>
                <a:spcPts val="0"/>
              </a:spcAft>
              <a:buSzPts val="2800"/>
              <a:buFont typeface="News Cycle"/>
              <a:buNone/>
              <a:defRPr b="1">
                <a:latin typeface="News Cycle"/>
                <a:ea typeface="News Cycle"/>
                <a:cs typeface="News Cycle"/>
                <a:sym typeface="News Cycle"/>
              </a:defRPr>
            </a:lvl6pPr>
            <a:lvl7pPr lvl="6">
              <a:spcBef>
                <a:spcPts val="0"/>
              </a:spcBef>
              <a:spcAft>
                <a:spcPts val="0"/>
              </a:spcAft>
              <a:buSzPts val="2800"/>
              <a:buFont typeface="News Cycle"/>
              <a:buNone/>
              <a:defRPr b="1">
                <a:latin typeface="News Cycle"/>
                <a:ea typeface="News Cycle"/>
                <a:cs typeface="News Cycle"/>
                <a:sym typeface="News Cycle"/>
              </a:defRPr>
            </a:lvl7pPr>
            <a:lvl8pPr lvl="7">
              <a:spcBef>
                <a:spcPts val="0"/>
              </a:spcBef>
              <a:spcAft>
                <a:spcPts val="0"/>
              </a:spcAft>
              <a:buSzPts val="2800"/>
              <a:buFont typeface="News Cycle"/>
              <a:buNone/>
              <a:defRPr b="1">
                <a:latin typeface="News Cycle"/>
                <a:ea typeface="News Cycle"/>
                <a:cs typeface="News Cycle"/>
                <a:sym typeface="News Cycle"/>
              </a:defRPr>
            </a:lvl8pPr>
            <a:lvl9pPr lvl="8">
              <a:spcBef>
                <a:spcPts val="0"/>
              </a:spcBef>
              <a:spcAft>
                <a:spcPts val="0"/>
              </a:spcAft>
              <a:buSzPts val="2800"/>
              <a:buFont typeface="News Cycle"/>
              <a:buNone/>
              <a:defRPr b="1">
                <a:latin typeface="News Cycle"/>
                <a:ea typeface="News Cycle"/>
                <a:cs typeface="News Cycle"/>
                <a:sym typeface="News Cycle"/>
              </a:defRPr>
            </a:lvl9pPr>
          </a:lstStyle>
          <a:p/>
        </p:txBody>
      </p:sp>
      <p:sp>
        <p:nvSpPr>
          <p:cNvPr id="25" name="Google Shape;25;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6" name="Google Shape;26;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sz="1200"/>
            </a:lvl1pPr>
            <a:lvl2pPr lvl="1">
              <a:buNone/>
              <a:defRPr sz="1200"/>
            </a:lvl2pPr>
            <a:lvl3pPr lvl="2">
              <a:buNone/>
              <a:defRPr sz="1200"/>
            </a:lvl3pPr>
            <a:lvl4pPr lvl="3">
              <a:buNone/>
              <a:defRPr sz="1200"/>
            </a:lvl4pPr>
            <a:lvl5pPr lvl="4">
              <a:buNone/>
              <a:defRPr sz="1200"/>
            </a:lvl5pPr>
            <a:lvl6pPr lvl="5">
              <a:buNone/>
              <a:defRPr sz="1200"/>
            </a:lvl6pPr>
            <a:lvl7pPr lvl="6">
              <a:buNone/>
              <a:defRPr sz="1200"/>
            </a:lvl7pPr>
            <a:lvl8pPr lvl="7">
              <a:buNone/>
              <a:defRPr sz="1200"/>
            </a:lvl8pPr>
            <a:lvl9pPr lvl="8">
              <a:buNone/>
              <a:defRPr sz="12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Font typeface="News Cycle"/>
              <a:buNone/>
              <a:defRPr b="1">
                <a:latin typeface="News Cycle"/>
                <a:ea typeface="News Cycle"/>
                <a:cs typeface="News Cycle"/>
                <a:sym typeface="News Cycle"/>
              </a:defRPr>
            </a:lvl2pPr>
            <a:lvl3pPr lvl="2">
              <a:spcBef>
                <a:spcPts val="0"/>
              </a:spcBef>
              <a:spcAft>
                <a:spcPts val="0"/>
              </a:spcAft>
              <a:buSzPts val="2800"/>
              <a:buFont typeface="News Cycle"/>
              <a:buNone/>
              <a:defRPr b="1">
                <a:latin typeface="News Cycle"/>
                <a:ea typeface="News Cycle"/>
                <a:cs typeface="News Cycle"/>
                <a:sym typeface="News Cycle"/>
              </a:defRPr>
            </a:lvl3pPr>
            <a:lvl4pPr lvl="3">
              <a:spcBef>
                <a:spcPts val="0"/>
              </a:spcBef>
              <a:spcAft>
                <a:spcPts val="0"/>
              </a:spcAft>
              <a:buSzPts val="2800"/>
              <a:buFont typeface="News Cycle"/>
              <a:buNone/>
              <a:defRPr b="1">
                <a:latin typeface="News Cycle"/>
                <a:ea typeface="News Cycle"/>
                <a:cs typeface="News Cycle"/>
                <a:sym typeface="News Cycle"/>
              </a:defRPr>
            </a:lvl4pPr>
            <a:lvl5pPr lvl="4">
              <a:spcBef>
                <a:spcPts val="0"/>
              </a:spcBef>
              <a:spcAft>
                <a:spcPts val="0"/>
              </a:spcAft>
              <a:buSzPts val="2800"/>
              <a:buFont typeface="News Cycle"/>
              <a:buNone/>
              <a:defRPr b="1">
                <a:latin typeface="News Cycle"/>
                <a:ea typeface="News Cycle"/>
                <a:cs typeface="News Cycle"/>
                <a:sym typeface="News Cycle"/>
              </a:defRPr>
            </a:lvl5pPr>
            <a:lvl6pPr lvl="5">
              <a:spcBef>
                <a:spcPts val="0"/>
              </a:spcBef>
              <a:spcAft>
                <a:spcPts val="0"/>
              </a:spcAft>
              <a:buSzPts val="2800"/>
              <a:buFont typeface="News Cycle"/>
              <a:buNone/>
              <a:defRPr b="1">
                <a:latin typeface="News Cycle"/>
                <a:ea typeface="News Cycle"/>
                <a:cs typeface="News Cycle"/>
                <a:sym typeface="News Cycle"/>
              </a:defRPr>
            </a:lvl6pPr>
            <a:lvl7pPr lvl="6">
              <a:spcBef>
                <a:spcPts val="0"/>
              </a:spcBef>
              <a:spcAft>
                <a:spcPts val="0"/>
              </a:spcAft>
              <a:buSzPts val="2800"/>
              <a:buFont typeface="News Cycle"/>
              <a:buNone/>
              <a:defRPr b="1">
                <a:latin typeface="News Cycle"/>
                <a:ea typeface="News Cycle"/>
                <a:cs typeface="News Cycle"/>
                <a:sym typeface="News Cycle"/>
              </a:defRPr>
            </a:lvl7pPr>
            <a:lvl8pPr lvl="7">
              <a:spcBef>
                <a:spcPts val="0"/>
              </a:spcBef>
              <a:spcAft>
                <a:spcPts val="0"/>
              </a:spcAft>
              <a:buSzPts val="2800"/>
              <a:buFont typeface="News Cycle"/>
              <a:buNone/>
              <a:defRPr b="1">
                <a:latin typeface="News Cycle"/>
                <a:ea typeface="News Cycle"/>
                <a:cs typeface="News Cycle"/>
                <a:sym typeface="News Cycle"/>
              </a:defRPr>
            </a:lvl8pPr>
            <a:lvl9pPr lvl="8">
              <a:spcBef>
                <a:spcPts val="0"/>
              </a:spcBef>
              <a:spcAft>
                <a:spcPts val="0"/>
              </a:spcAft>
              <a:buSzPts val="2800"/>
              <a:buFont typeface="News Cycle"/>
              <a:buNone/>
              <a:defRPr b="1">
                <a:latin typeface="News Cycle"/>
                <a:ea typeface="News Cycle"/>
                <a:cs typeface="News Cycle"/>
                <a:sym typeface="News Cycle"/>
              </a:defRPr>
            </a:lvl9pPr>
          </a:lstStyle>
          <a:p/>
        </p:txBody>
      </p:sp>
      <p:sp>
        <p:nvSpPr>
          <p:cNvPr id="34" name="Google Shape;34;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sp>
        <p:nvSpPr>
          <p:cNvPr id="36" name="Google Shape;36;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5" name="Google Shape;45;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6" name="Google Shape;46;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0" Type="http://schemas.openxmlformats.org/officeDocument/2006/relationships/slideLayout" Target="../slideLayouts/slideLayout23.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3.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1pPr>
            <a:lvl2pPr lvl="1">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2pPr>
            <a:lvl3pPr lvl="2">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3pPr>
            <a:lvl4pPr lvl="3">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4pPr>
            <a:lvl5pPr lvl="4">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5pPr>
            <a:lvl6pPr lvl="5">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6pPr>
            <a:lvl7pPr lvl="6">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7pPr>
            <a:lvl8pPr lvl="7">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8pPr>
            <a:lvl9pPr lvl="8">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87450" y="0"/>
            <a:ext cx="75912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6"/>
                </a:solidFill>
                <a:highlight>
                  <a:srgbClr val="222222"/>
                </a:highlight>
                <a:latin typeface="Arial Rounded"/>
                <a:ea typeface="Arial Rounded"/>
                <a:cs typeface="Arial Rounded"/>
                <a:sym typeface="Arial Rounded"/>
              </a:rPr>
              <a:t>          Human-AI Interaction Fall 19  .</a:t>
            </a:r>
            <a:endParaRPr b="1" sz="1100"/>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9" name="Google Shape;69;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sz="1400">
                <a:solidFill>
                  <a:schemeClr val="dk2"/>
                </a:solidFill>
              </a:defRPr>
            </a:lvl2pPr>
            <a:lvl3pPr indent="-317500" lvl="2" marL="1371600" rtl="0">
              <a:lnSpc>
                <a:spcPct val="115000"/>
              </a:lnSpc>
              <a:spcBef>
                <a:spcPts val="1600"/>
              </a:spcBef>
              <a:spcAft>
                <a:spcPts val="0"/>
              </a:spcAft>
              <a:buClr>
                <a:schemeClr val="dk2"/>
              </a:buClr>
              <a:buSzPts val="1400"/>
              <a:buChar char="■"/>
              <a:defRPr sz="1400">
                <a:solidFill>
                  <a:schemeClr val="dk2"/>
                </a:solidFill>
              </a:defRPr>
            </a:lvl3pPr>
            <a:lvl4pPr indent="-317500" lvl="3" marL="1828800" rtl="0">
              <a:lnSpc>
                <a:spcPct val="115000"/>
              </a:lnSpc>
              <a:spcBef>
                <a:spcPts val="1600"/>
              </a:spcBef>
              <a:spcAft>
                <a:spcPts val="0"/>
              </a:spcAft>
              <a:buClr>
                <a:schemeClr val="dk2"/>
              </a:buClr>
              <a:buSzPts val="1400"/>
              <a:buChar char="●"/>
              <a:defRPr sz="1400">
                <a:solidFill>
                  <a:schemeClr val="dk2"/>
                </a:solidFill>
              </a:defRPr>
            </a:lvl4pPr>
            <a:lvl5pPr indent="-317500" lvl="4" marL="2286000" rtl="0">
              <a:lnSpc>
                <a:spcPct val="115000"/>
              </a:lnSpc>
              <a:spcBef>
                <a:spcPts val="1600"/>
              </a:spcBef>
              <a:spcAft>
                <a:spcPts val="0"/>
              </a:spcAft>
              <a:buClr>
                <a:schemeClr val="dk2"/>
              </a:buClr>
              <a:buSzPts val="1400"/>
              <a:buChar char="○"/>
              <a:defRPr sz="1400">
                <a:solidFill>
                  <a:schemeClr val="dk2"/>
                </a:solidFill>
              </a:defRPr>
            </a:lvl5pPr>
            <a:lvl6pPr indent="-317500" lvl="5" marL="2743200" rtl="0">
              <a:lnSpc>
                <a:spcPct val="115000"/>
              </a:lnSpc>
              <a:spcBef>
                <a:spcPts val="1600"/>
              </a:spcBef>
              <a:spcAft>
                <a:spcPts val="0"/>
              </a:spcAft>
              <a:buClr>
                <a:schemeClr val="dk2"/>
              </a:buClr>
              <a:buSzPts val="1400"/>
              <a:buChar char="■"/>
              <a:defRPr sz="1400">
                <a:solidFill>
                  <a:schemeClr val="dk2"/>
                </a:solidFill>
              </a:defRPr>
            </a:lvl6pPr>
            <a:lvl7pPr indent="-317500" lvl="6" marL="3200400" rtl="0">
              <a:lnSpc>
                <a:spcPct val="115000"/>
              </a:lnSpc>
              <a:spcBef>
                <a:spcPts val="1600"/>
              </a:spcBef>
              <a:spcAft>
                <a:spcPts val="0"/>
              </a:spcAft>
              <a:buClr>
                <a:schemeClr val="dk2"/>
              </a:buClr>
              <a:buSzPts val="1400"/>
              <a:buChar char="●"/>
              <a:defRPr sz="1400">
                <a:solidFill>
                  <a:schemeClr val="dk2"/>
                </a:solidFill>
              </a:defRPr>
            </a:lvl7pPr>
            <a:lvl8pPr indent="-317500" lvl="7" marL="3657600" rtl="0">
              <a:lnSpc>
                <a:spcPct val="115000"/>
              </a:lnSpc>
              <a:spcBef>
                <a:spcPts val="1600"/>
              </a:spcBef>
              <a:spcAft>
                <a:spcPts val="0"/>
              </a:spcAft>
              <a:buClr>
                <a:schemeClr val="dk2"/>
              </a:buClr>
              <a:buSzPts val="1400"/>
              <a:buChar char="○"/>
              <a:defRPr sz="1400">
                <a:solidFill>
                  <a:schemeClr val="dk2"/>
                </a:solidFill>
              </a:defRPr>
            </a:lvl8pPr>
            <a:lvl9pPr indent="-317500" lvl="8" marL="4114800" rtl="0">
              <a:lnSpc>
                <a:spcPct val="115000"/>
              </a:lnSpc>
              <a:spcBef>
                <a:spcPts val="1600"/>
              </a:spcBef>
              <a:spcAft>
                <a:spcPts val="1600"/>
              </a:spcAft>
              <a:buClr>
                <a:schemeClr val="dk2"/>
              </a:buClr>
              <a:buSzPts val="1400"/>
              <a:buChar char="■"/>
              <a:defRPr sz="1400">
                <a:solidFill>
                  <a:schemeClr val="dk2"/>
                </a:solidFill>
              </a:defRPr>
            </a:lvl9pPr>
          </a:lstStyle>
          <a:p/>
        </p:txBody>
      </p:sp>
      <p:sp>
        <p:nvSpPr>
          <p:cNvPr id="70" name="Google Shape;7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71" name="Google Shape;71;p15"/>
          <p:cNvSpPr txBox="1"/>
          <p:nvPr/>
        </p:nvSpPr>
        <p:spPr>
          <a:xfrm>
            <a:off x="-87450" y="0"/>
            <a:ext cx="75912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6"/>
                </a:solidFill>
                <a:highlight>
                  <a:srgbClr val="222222"/>
                </a:highlight>
                <a:latin typeface="Arial Rounded"/>
                <a:ea typeface="Arial Rounded"/>
                <a:cs typeface="Arial Rounded"/>
                <a:sym typeface="Arial Rounded"/>
              </a:rPr>
              <a:t>          Human-AI Interaction Fall 19  .</a:t>
            </a:r>
            <a:endParaRPr b="1" sz="1100"/>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 Id="rId3" Type="http://schemas.openxmlformats.org/officeDocument/2006/relationships/image" Target="../media/image8.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 Id="rId3" Type="http://schemas.openxmlformats.org/officeDocument/2006/relationships/image" Target="../media/image10.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 Id="rId3" Type="http://schemas.openxmlformats.org/officeDocument/2006/relationships/image" Target="../media/image10.pn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 Id="rId3" Type="http://schemas.openxmlformats.org/officeDocument/2006/relationships/image" Target="../media/image10.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2.png"/><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9.png"/><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2.png"/><Relationship Id="rId4" Type="http://schemas.openxmlformats.org/officeDocument/2006/relationships/image" Target="../media/image2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6.png"/><Relationship Id="rId4" Type="http://schemas.openxmlformats.org/officeDocument/2006/relationships/image" Target="../media/image1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6.png"/><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5.pn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5.png"/><Relationship Id="rId4" Type="http://schemas.openxmlformats.org/officeDocument/2006/relationships/image" Target="../media/image1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2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2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5.xml"/><Relationship Id="rId3" Type="http://schemas.openxmlformats.org/officeDocument/2006/relationships/image" Target="../media/image13.png"/><Relationship Id="rId4" Type="http://schemas.openxmlformats.org/officeDocument/2006/relationships/image" Target="../media/image1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9"/>
          <p:cNvSpPr txBox="1"/>
          <p:nvPr>
            <p:ph idx="1" type="subTitle"/>
          </p:nvPr>
        </p:nvSpPr>
        <p:spPr>
          <a:xfrm>
            <a:off x="311700" y="40734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Ethics in Human-AI interaction</a:t>
            </a:r>
            <a:endParaRPr/>
          </a:p>
        </p:txBody>
      </p:sp>
      <p:sp>
        <p:nvSpPr>
          <p:cNvPr id="135" name="Google Shape;135;p29"/>
          <p:cNvSpPr/>
          <p:nvPr/>
        </p:nvSpPr>
        <p:spPr>
          <a:xfrm>
            <a:off x="8000" y="104150"/>
            <a:ext cx="1926300" cy="312600"/>
          </a:xfrm>
          <a:prstGeom prst="rect">
            <a:avLst/>
          </a:prstGeom>
          <a:solidFill>
            <a:srgbClr val="2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rgbClr val="FFFFFF"/>
                </a:solidFill>
              </a:rPr>
              <a:t>See quiz on humanaiclass.org</a:t>
            </a:r>
            <a:endParaRPr b="1" sz="1200">
              <a:solidFill>
                <a:schemeClr val="accent6"/>
              </a:solidFill>
            </a:endParaRPr>
          </a:p>
        </p:txBody>
      </p:sp>
      <p:sp>
        <p:nvSpPr>
          <p:cNvPr id="136" name="Google Shape;136;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 utilitarianism</a:t>
            </a:r>
            <a:endParaRPr/>
          </a:p>
        </p:txBody>
      </p:sp>
      <p:sp>
        <p:nvSpPr>
          <p:cNvPr id="198" name="Google Shape;198;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a:t>
            </a:r>
            <a:r>
              <a:rPr lang="en"/>
              <a:t> person's act is morally right if and only if it produces the best possible results in that specific situation</a:t>
            </a:r>
            <a:endParaRPr/>
          </a:p>
        </p:txBody>
      </p:sp>
      <p:sp>
        <p:nvSpPr>
          <p:cNvPr id="199" name="Google Shape;199;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Rule</a:t>
            </a:r>
            <a:r>
              <a:rPr lang="en"/>
              <a:t> utilitarianism</a:t>
            </a:r>
            <a:endParaRPr/>
          </a:p>
        </p:txBody>
      </p:sp>
      <p:sp>
        <p:nvSpPr>
          <p:cNvPr id="205" name="Google Shape;205;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 person's act is morally right if and only if </a:t>
            </a:r>
            <a:r>
              <a:rPr lang="en"/>
              <a:t>it conforms to a </a:t>
            </a:r>
            <a:r>
              <a:rPr i="1" lang="en"/>
              <a:t>rule</a:t>
            </a:r>
            <a:r>
              <a:rPr lang="en"/>
              <a:t> that leads to the greatest good.</a:t>
            </a:r>
            <a:endParaRPr/>
          </a:p>
        </p:txBody>
      </p:sp>
      <p:sp>
        <p:nvSpPr>
          <p:cNvPr id="206" name="Google Shape;206;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Deontology</a:t>
            </a:r>
            <a:endParaRPr/>
          </a:p>
        </p:txBody>
      </p:sp>
      <p:sp>
        <p:nvSpPr>
          <p:cNvPr id="212" name="Google Shape;212;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morality of an action should be based on whether that action itself is right or wrong under a series of rules, rather than based on the consequences of the action.</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Cf social contract theory: a compact, or agreement, between the ruled and their rulers, defining the rights and duties of each determines what is morally right</a:t>
            </a:r>
            <a:endParaRPr/>
          </a:p>
        </p:txBody>
      </p:sp>
      <p:sp>
        <p:nvSpPr>
          <p:cNvPr id="213" name="Google Shape;213;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Virtue ethics </a:t>
            </a:r>
            <a:endParaRPr/>
          </a:p>
        </p:txBody>
      </p:sp>
      <p:sp>
        <p:nvSpPr>
          <p:cNvPr id="219" name="Google Shape;219;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act is moral if it is virtuous</a:t>
            </a:r>
            <a:endParaRPr/>
          </a:p>
          <a:p>
            <a:pPr indent="0" lvl="0" marL="0" rtl="0" algn="l">
              <a:spcBef>
                <a:spcPts val="1600"/>
              </a:spcBef>
              <a:spcAft>
                <a:spcPts val="0"/>
              </a:spcAft>
              <a:buNone/>
            </a:pPr>
            <a:r>
              <a:rPr lang="en"/>
              <a:t>A virtue is ‘</a:t>
            </a:r>
            <a:r>
              <a:rPr lang="en"/>
              <a:t>indeed a character trait—that is, a disposition which is well entrenched in its possessor, something that, as we say “goes all the way down”... ’ It requires the </a:t>
            </a:r>
            <a:r>
              <a:rPr i="1" lang="en"/>
              <a:t>practically wise </a:t>
            </a:r>
            <a:r>
              <a:rPr lang="en"/>
              <a:t>agent. </a:t>
            </a:r>
            <a:endParaRPr/>
          </a:p>
          <a:p>
            <a:pPr indent="-342900" lvl="0" marL="457200" rtl="0" algn="l">
              <a:spcBef>
                <a:spcPts val="1600"/>
              </a:spcBef>
              <a:spcAft>
                <a:spcPts val="0"/>
              </a:spcAft>
              <a:buSzPts val="1800"/>
              <a:buAutoNum type="arabicPeriod"/>
            </a:pPr>
            <a:r>
              <a:rPr lang="en"/>
              <a:t>the practically wise agent’s [has] capacity to recognise some features of a situation as more important than others, or indeed, in that situation, as the only relevant ones</a:t>
            </a:r>
            <a:endParaRPr/>
          </a:p>
          <a:p>
            <a:pPr indent="-342900" lvl="0" marL="457200" rtl="0" algn="l">
              <a:spcBef>
                <a:spcPts val="0"/>
              </a:spcBef>
              <a:spcAft>
                <a:spcPts val="0"/>
              </a:spcAft>
              <a:buSzPts val="1800"/>
              <a:buAutoNum type="arabicPeriod"/>
            </a:pPr>
            <a:r>
              <a:rPr lang="en"/>
              <a:t>Practical wisdom can only come with experience (e.g. to know the likely consequences of certain actions for people)</a:t>
            </a:r>
            <a:endParaRPr/>
          </a:p>
        </p:txBody>
      </p:sp>
      <p:sp>
        <p:nvSpPr>
          <p:cNvPr id="220" name="Google Shape;220;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Personal decisions</a:t>
            </a:r>
            <a:endParaRPr/>
          </a:p>
        </p:txBody>
      </p:sp>
      <p:sp>
        <p:nvSpPr>
          <p:cNvPr id="226" name="Google Shape;226;p4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All these frameworks require a person to make the decision</a:t>
            </a:r>
            <a:endParaRPr/>
          </a:p>
          <a:p>
            <a:pPr indent="-342900" lvl="0" marL="457200" rtl="0" algn="l">
              <a:spcBef>
                <a:spcPts val="0"/>
              </a:spcBef>
              <a:spcAft>
                <a:spcPts val="0"/>
              </a:spcAft>
              <a:buSzPts val="1800"/>
              <a:buChar char="-"/>
            </a:pPr>
            <a:r>
              <a:rPr lang="en"/>
              <a:t>Why?</a:t>
            </a:r>
            <a:endParaRPr/>
          </a:p>
          <a:p>
            <a:pPr indent="0" lvl="0" marL="0" rtl="0" algn="l">
              <a:spcBef>
                <a:spcPts val="1600"/>
              </a:spcBef>
              <a:spcAft>
                <a:spcPts val="1600"/>
              </a:spcAft>
              <a:buNone/>
            </a:pPr>
            <a:r>
              <a:t/>
            </a:r>
            <a:endParaRPr/>
          </a:p>
        </p:txBody>
      </p:sp>
      <p:sp>
        <p:nvSpPr>
          <p:cNvPr id="227" name="Google Shape;227;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Personal decisions</a:t>
            </a:r>
            <a:endParaRPr/>
          </a:p>
        </p:txBody>
      </p:sp>
      <p:sp>
        <p:nvSpPr>
          <p:cNvPr id="233" name="Google Shape;233;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All these frameworks require a person to make the decision</a:t>
            </a:r>
            <a:endParaRPr/>
          </a:p>
          <a:p>
            <a:pPr indent="-342900" lvl="0" marL="457200" rtl="0" algn="l">
              <a:spcBef>
                <a:spcPts val="0"/>
              </a:spcBef>
              <a:spcAft>
                <a:spcPts val="0"/>
              </a:spcAft>
              <a:buSzPts val="1800"/>
              <a:buChar char="-"/>
            </a:pPr>
            <a:r>
              <a:rPr lang="en"/>
              <a:t>Why?</a:t>
            </a:r>
            <a:endParaRPr/>
          </a:p>
          <a:p>
            <a:pPr indent="-317500" lvl="1" marL="914400" rtl="0" algn="l">
              <a:spcBef>
                <a:spcPts val="0"/>
              </a:spcBef>
              <a:spcAft>
                <a:spcPts val="0"/>
              </a:spcAft>
              <a:buSzPts val="1400"/>
              <a:buChar char="-"/>
            </a:pPr>
            <a:r>
              <a:rPr lang="en"/>
              <a:t>Decisions without a person’s judgement have no responsibility. </a:t>
            </a:r>
            <a:endParaRPr/>
          </a:p>
          <a:p>
            <a:pPr indent="-317500" lvl="1" marL="914400" rtl="0" algn="l">
              <a:spcBef>
                <a:spcPts val="0"/>
              </a:spcBef>
              <a:spcAft>
                <a:spcPts val="0"/>
              </a:spcAft>
              <a:buSzPts val="1400"/>
              <a:buChar char="-"/>
            </a:pPr>
            <a:r>
              <a:rPr lang="en"/>
              <a:t>Nearly any ethical frameworks disallows “I followed the rules” as a defense.  </a:t>
            </a:r>
            <a:endParaRPr/>
          </a:p>
          <a:p>
            <a:pPr indent="0" lvl="0" marL="0" rtl="0" algn="l">
              <a:spcBef>
                <a:spcPts val="1600"/>
              </a:spcBef>
              <a:spcAft>
                <a:spcPts val="1600"/>
              </a:spcAft>
              <a:buNone/>
            </a:pPr>
            <a:r>
              <a:t/>
            </a:r>
            <a:endParaRPr/>
          </a:p>
        </p:txBody>
      </p:sp>
      <p:sp>
        <p:nvSpPr>
          <p:cNvPr id="234" name="Google Shape;234;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is to blame?</a:t>
            </a:r>
            <a:endParaRPr/>
          </a:p>
        </p:txBody>
      </p:sp>
      <p:sp>
        <p:nvSpPr>
          <p:cNvPr id="240" name="Google Shape;240;p4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t>
            </a:r>
            <a:r>
              <a:rPr lang="en"/>
              <a:t>in March 2018, a self-driving Uber was navigating the Phoenix suburbs and failed to “see” a woman, hitting and killing her... In the case of Uber, the person minding the autonomous vehicle was ultimately blamed, even though Uber had explicitly disabled the vehicle’s system for automatically applying brakes in dangerous situations.”</a:t>
            </a:r>
            <a:endParaRPr/>
          </a:p>
        </p:txBody>
      </p:sp>
      <p:sp>
        <p:nvSpPr>
          <p:cNvPr id="241" name="Google Shape;241;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AI technology is problematic when it obscures who is making a decision</a:t>
            </a:r>
            <a:endParaRPr/>
          </a:p>
        </p:txBody>
      </p:sp>
      <p:sp>
        <p:nvSpPr>
          <p:cNvPr id="247" name="Google Shape;247;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ethical guidelines helpful? </a:t>
            </a:r>
            <a:endParaRPr/>
          </a:p>
        </p:txBody>
      </p:sp>
      <p:sp>
        <p:nvSpPr>
          <p:cNvPr id="253" name="Google Shape;253;p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technology should  also meet  a ‘proportionality’ requirement.  That  is,  it  can  be  permissible  only  if  the  benefits  are proportionate to any loss of liberty and privacy.”</a:t>
            </a:r>
            <a:endParaRPr/>
          </a:p>
          <a:p>
            <a:pPr indent="0" lvl="0" marL="0" rtl="0" algn="l">
              <a:spcBef>
                <a:spcPts val="1600"/>
              </a:spcBef>
              <a:spcAft>
                <a:spcPts val="1600"/>
              </a:spcAft>
              <a:buNone/>
            </a:pPr>
            <a:r>
              <a:t/>
            </a:r>
            <a:endParaRPr/>
          </a:p>
        </p:txBody>
      </p:sp>
      <p:sp>
        <p:nvSpPr>
          <p:cNvPr id="254" name="Google Shape;254;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there </a:t>
            </a:r>
            <a:r>
              <a:rPr i="1" lang="en"/>
              <a:t>inherently </a:t>
            </a:r>
            <a:r>
              <a:rPr lang="en"/>
              <a:t>unethical uses of technology?</a:t>
            </a:r>
            <a:endParaRPr/>
          </a:p>
        </p:txBody>
      </p:sp>
      <p:sp>
        <p:nvSpPr>
          <p:cNvPr id="260" name="Google Shape;260;p4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t>
            </a:r>
            <a:r>
              <a:rPr lang="en"/>
              <a:t>An entity may not use a face recognition system to determine an individual’s race, color, religion, sex, national origin, disability or age.”</a:t>
            </a:r>
            <a:endParaRPr/>
          </a:p>
        </p:txBody>
      </p:sp>
      <p:sp>
        <p:nvSpPr>
          <p:cNvPr id="261" name="Google Shape;261;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we begin</a:t>
            </a:r>
            <a:endParaRPr/>
          </a:p>
        </p:txBody>
      </p:sp>
      <p:sp>
        <p:nvSpPr>
          <p:cNvPr id="142" name="Google Shape;142;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complete the pre-class questionnaire. </a:t>
            </a:r>
            <a:endParaRPr/>
          </a:p>
          <a:p>
            <a:pPr indent="0" lvl="0" marL="0" rtl="0" algn="l">
              <a:spcBef>
                <a:spcPts val="1600"/>
              </a:spcBef>
              <a:spcAft>
                <a:spcPts val="1600"/>
              </a:spcAft>
              <a:buNone/>
            </a:pPr>
            <a:r>
              <a:rPr lang="en"/>
              <a:t>It is not graded. </a:t>
            </a:r>
            <a:endParaRPr/>
          </a:p>
        </p:txBody>
      </p:sp>
      <p:sp>
        <p:nvSpPr>
          <p:cNvPr id="143" name="Google Shape;143;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to blame for unethical technological choices?</a:t>
            </a:r>
            <a:endParaRPr/>
          </a:p>
        </p:txBody>
      </p:sp>
      <p:sp>
        <p:nvSpPr>
          <p:cNvPr id="267" name="Google Shape;267;p4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regulatory gaps exist because laws have not kept up with advances in technology. The gaps are getting wider as technology advances ever more rapidly.”</a:t>
            </a:r>
            <a:endParaRPr/>
          </a:p>
        </p:txBody>
      </p:sp>
      <p:sp>
        <p:nvSpPr>
          <p:cNvPr id="268" name="Google Shape;268;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ethics boards matter?</a:t>
            </a:r>
            <a:endParaRPr/>
          </a:p>
        </p:txBody>
      </p:sp>
      <p:sp>
        <p:nvSpPr>
          <p:cNvPr id="274" name="Google Shape;274;p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“It’s not that people are against governance bodies, but we have no transparency into how they’re built,” Chowdhury tells The Verge. With regard to Google’s most recent board, she says, “This board cannot make changes, it can just make suggestions. They can’t talk about it with the public. So what oversight capabilities do they have?”</a:t>
            </a:r>
            <a:endParaRPr/>
          </a:p>
        </p:txBody>
      </p:sp>
      <p:sp>
        <p:nvSpPr>
          <p:cNvPr id="275" name="Google Shape;275;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50"/>
          <p:cNvPicPr preferRelativeResize="0"/>
          <p:nvPr/>
        </p:nvPicPr>
        <p:blipFill>
          <a:blip r:embed="rId3">
            <a:alphaModFix/>
          </a:blip>
          <a:stretch>
            <a:fillRect/>
          </a:stretch>
        </p:blipFill>
        <p:spPr>
          <a:xfrm>
            <a:off x="935160" y="1268112"/>
            <a:ext cx="3614381" cy="3614381"/>
          </a:xfrm>
          <a:prstGeom prst="rect">
            <a:avLst/>
          </a:prstGeom>
          <a:noFill/>
          <a:ln>
            <a:noFill/>
          </a:ln>
        </p:spPr>
      </p:pic>
      <p:sp>
        <p:nvSpPr>
          <p:cNvPr id="281" name="Google Shape;281;p50"/>
          <p:cNvSpPr txBox="1"/>
          <p:nvPr>
            <p:ph type="title"/>
          </p:nvPr>
        </p:nvSpPr>
        <p:spPr>
          <a:xfrm>
            <a:off x="628650" y="273844"/>
            <a:ext cx="7886700" cy="994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From Week 1: </a:t>
            </a:r>
            <a:r>
              <a:rPr lang="en"/>
              <a:t>Start at the End … </a:t>
            </a:r>
            <a:endParaRPr/>
          </a:p>
        </p:txBody>
      </p:sp>
      <p:sp>
        <p:nvSpPr>
          <p:cNvPr id="282" name="Google Shape;282;p50"/>
          <p:cNvSpPr/>
          <p:nvPr/>
        </p:nvSpPr>
        <p:spPr>
          <a:xfrm>
            <a:off x="1872731" y="2397863"/>
            <a:ext cx="1338600" cy="1089000"/>
          </a:xfrm>
          <a:prstGeom prst="rect">
            <a:avLst/>
          </a:prstGeom>
          <a:solidFill>
            <a:srgbClr val="434343"/>
          </a:solidFill>
          <a:ln cap="flat" cmpd="sng" w="9525">
            <a:solidFill>
              <a:srgbClr val="F3F3F3"/>
            </a:solidFill>
            <a:prstDash val="solid"/>
            <a:round/>
            <a:headEnd len="sm" w="sm" type="none"/>
            <a:tailEnd len="sm" w="sm" type="none"/>
          </a:ln>
        </p:spPr>
        <p:txBody>
          <a:bodyPr anchorCtr="0" anchor="ctr" bIns="68575" lIns="68575" spcFirstLastPara="1" rIns="68575" wrap="square" tIns="68575">
            <a:noAutofit/>
          </a:bodyPr>
          <a:lstStyle/>
          <a:p>
            <a:pPr indent="0" lvl="0" marL="0" rtl="0" algn="ctr">
              <a:spcBef>
                <a:spcPts val="0"/>
              </a:spcBef>
              <a:spcAft>
                <a:spcPts val="0"/>
              </a:spcAft>
              <a:buNone/>
            </a:pPr>
            <a:r>
              <a:rPr lang="en" sz="1100">
                <a:solidFill>
                  <a:srgbClr val="F3F3F3"/>
                </a:solidFill>
              </a:rPr>
              <a:t>Machine Learning Algorithm</a:t>
            </a:r>
            <a:endParaRPr sz="1100">
              <a:solidFill>
                <a:srgbClr val="F3F3F3"/>
              </a:solidFill>
            </a:endParaRPr>
          </a:p>
          <a:p>
            <a:pPr indent="0" lvl="0" marL="0" rtl="0" algn="ctr">
              <a:spcBef>
                <a:spcPts val="0"/>
              </a:spcBef>
              <a:spcAft>
                <a:spcPts val="0"/>
              </a:spcAft>
              <a:buNone/>
            </a:pPr>
            <a:r>
              <a:rPr lang="en" sz="1100">
                <a:solidFill>
                  <a:srgbClr val="F3F3F3"/>
                </a:solidFill>
              </a:rPr>
              <a:t>(task)</a:t>
            </a:r>
            <a:endParaRPr sz="1100">
              <a:solidFill>
                <a:srgbClr val="F3F3F3"/>
              </a:solidFill>
            </a:endParaRPr>
          </a:p>
        </p:txBody>
      </p:sp>
      <p:sp>
        <p:nvSpPr>
          <p:cNvPr id="283" name="Google Shape;283;p50"/>
          <p:cNvSpPr txBox="1"/>
          <p:nvPr/>
        </p:nvSpPr>
        <p:spPr>
          <a:xfrm>
            <a:off x="1988056" y="1622563"/>
            <a:ext cx="1166100" cy="287100"/>
          </a:xfrm>
          <a:prstGeom prst="rect">
            <a:avLst/>
          </a:prstGeom>
          <a:noFill/>
          <a:ln>
            <a:noFill/>
          </a:ln>
        </p:spPr>
        <p:txBody>
          <a:bodyPr anchorCtr="0" anchor="t" bIns="68575" lIns="68575" spcFirstLastPara="1" rIns="68575" wrap="square" tIns="68575">
            <a:noAutofit/>
          </a:bodyPr>
          <a:lstStyle/>
          <a:p>
            <a:pPr indent="0" lvl="0" marL="0" rtl="0" algn="ctr">
              <a:spcBef>
                <a:spcPts val="0"/>
              </a:spcBef>
              <a:spcAft>
                <a:spcPts val="0"/>
              </a:spcAft>
              <a:buNone/>
            </a:pPr>
            <a:r>
              <a:rPr lang="en" sz="1100"/>
              <a:t>Training Data (experience)</a:t>
            </a:r>
            <a:endParaRPr sz="1100"/>
          </a:p>
        </p:txBody>
      </p:sp>
      <p:cxnSp>
        <p:nvCxnSpPr>
          <p:cNvPr id="284" name="Google Shape;284;p50"/>
          <p:cNvCxnSpPr/>
          <p:nvPr/>
        </p:nvCxnSpPr>
        <p:spPr>
          <a:xfrm flipH="1">
            <a:off x="2524744" y="2070319"/>
            <a:ext cx="34800" cy="252600"/>
          </a:xfrm>
          <a:prstGeom prst="straightConnector1">
            <a:avLst/>
          </a:prstGeom>
          <a:noFill/>
          <a:ln cap="flat" cmpd="sng" w="19050">
            <a:solidFill>
              <a:schemeClr val="dk2"/>
            </a:solidFill>
            <a:prstDash val="solid"/>
            <a:round/>
            <a:headEnd len="med" w="med" type="none"/>
            <a:tailEnd len="med" w="med" type="triangle"/>
          </a:ln>
        </p:spPr>
      </p:cxnSp>
      <p:sp>
        <p:nvSpPr>
          <p:cNvPr id="285" name="Google Shape;285;p50"/>
          <p:cNvSpPr/>
          <p:nvPr/>
        </p:nvSpPr>
        <p:spPr>
          <a:xfrm>
            <a:off x="1872731" y="3889500"/>
            <a:ext cx="1338600" cy="4818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rtl="0" algn="ctr">
              <a:spcBef>
                <a:spcPts val="0"/>
              </a:spcBef>
              <a:spcAft>
                <a:spcPts val="0"/>
              </a:spcAft>
              <a:buNone/>
            </a:pPr>
            <a:r>
              <a:rPr lang="en" sz="1100">
                <a:solidFill>
                  <a:srgbClr val="F3F3F3"/>
                </a:solidFill>
              </a:rPr>
              <a:t>Model</a:t>
            </a:r>
            <a:endParaRPr sz="1100">
              <a:solidFill>
                <a:srgbClr val="F3F3F3"/>
              </a:solidFill>
            </a:endParaRPr>
          </a:p>
        </p:txBody>
      </p:sp>
      <p:sp>
        <p:nvSpPr>
          <p:cNvPr id="286" name="Google Shape;286;p50"/>
          <p:cNvSpPr txBox="1"/>
          <p:nvPr/>
        </p:nvSpPr>
        <p:spPr>
          <a:xfrm>
            <a:off x="539588" y="3986813"/>
            <a:ext cx="1209900" cy="287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lang="en" sz="1100"/>
              <a:t>New Example</a:t>
            </a:r>
            <a:endParaRPr sz="1100"/>
          </a:p>
        </p:txBody>
      </p:sp>
      <p:cxnSp>
        <p:nvCxnSpPr>
          <p:cNvPr id="287" name="Google Shape;287;p50"/>
          <p:cNvCxnSpPr/>
          <p:nvPr/>
        </p:nvCxnSpPr>
        <p:spPr>
          <a:xfrm>
            <a:off x="1481519" y="4118888"/>
            <a:ext cx="285300" cy="11400"/>
          </a:xfrm>
          <a:prstGeom prst="straightConnector1">
            <a:avLst/>
          </a:prstGeom>
          <a:noFill/>
          <a:ln cap="flat" cmpd="sng" w="19050">
            <a:solidFill>
              <a:schemeClr val="dk2"/>
            </a:solidFill>
            <a:prstDash val="solid"/>
            <a:round/>
            <a:headEnd len="med" w="med" type="none"/>
            <a:tailEnd len="med" w="med" type="triangle"/>
          </a:ln>
        </p:spPr>
      </p:cxnSp>
      <p:cxnSp>
        <p:nvCxnSpPr>
          <p:cNvPr id="288" name="Google Shape;288;p50"/>
          <p:cNvCxnSpPr/>
          <p:nvPr/>
        </p:nvCxnSpPr>
        <p:spPr>
          <a:xfrm>
            <a:off x="3352275" y="4130366"/>
            <a:ext cx="320400" cy="31800"/>
          </a:xfrm>
          <a:prstGeom prst="straightConnector1">
            <a:avLst/>
          </a:prstGeom>
          <a:noFill/>
          <a:ln cap="flat" cmpd="sng" w="19050">
            <a:solidFill>
              <a:schemeClr val="dk2"/>
            </a:solidFill>
            <a:prstDash val="solid"/>
            <a:round/>
            <a:headEnd len="med" w="med" type="none"/>
            <a:tailEnd len="med" w="med" type="triangle"/>
          </a:ln>
        </p:spPr>
      </p:cxnSp>
      <p:sp>
        <p:nvSpPr>
          <p:cNvPr id="289" name="Google Shape;289;p50"/>
          <p:cNvSpPr txBox="1"/>
          <p:nvPr/>
        </p:nvSpPr>
        <p:spPr>
          <a:xfrm>
            <a:off x="3764929" y="4021969"/>
            <a:ext cx="320400" cy="287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lang="en" sz="1100"/>
              <a:t>??</a:t>
            </a:r>
            <a:endParaRPr sz="1100"/>
          </a:p>
        </p:txBody>
      </p:sp>
      <p:pic>
        <p:nvPicPr>
          <p:cNvPr id="290" name="Google Shape;290;p50"/>
          <p:cNvPicPr preferRelativeResize="0"/>
          <p:nvPr/>
        </p:nvPicPr>
        <p:blipFill>
          <a:blip r:embed="rId4">
            <a:alphaModFix/>
          </a:blip>
          <a:stretch>
            <a:fillRect/>
          </a:stretch>
        </p:blipFill>
        <p:spPr>
          <a:xfrm>
            <a:off x="3028351" y="1427943"/>
            <a:ext cx="481725" cy="481725"/>
          </a:xfrm>
          <a:prstGeom prst="rect">
            <a:avLst/>
          </a:prstGeom>
          <a:noFill/>
          <a:ln>
            <a:noFill/>
          </a:ln>
        </p:spPr>
      </p:pic>
      <p:pic>
        <p:nvPicPr>
          <p:cNvPr id="291" name="Google Shape;291;p50"/>
          <p:cNvPicPr preferRelativeResize="0"/>
          <p:nvPr/>
        </p:nvPicPr>
        <p:blipFill>
          <a:blip r:embed="rId4">
            <a:alphaModFix/>
          </a:blip>
          <a:stretch>
            <a:fillRect/>
          </a:stretch>
        </p:blipFill>
        <p:spPr>
          <a:xfrm>
            <a:off x="4032976" y="3648637"/>
            <a:ext cx="481725" cy="481725"/>
          </a:xfrm>
          <a:prstGeom prst="rect">
            <a:avLst/>
          </a:prstGeom>
          <a:noFill/>
          <a:ln>
            <a:noFill/>
          </a:ln>
        </p:spPr>
      </p:pic>
      <p:sp>
        <p:nvSpPr>
          <p:cNvPr id="292" name="Google Shape;292;p50"/>
          <p:cNvSpPr/>
          <p:nvPr/>
        </p:nvSpPr>
        <p:spPr>
          <a:xfrm>
            <a:off x="3436725" y="3783750"/>
            <a:ext cx="867900" cy="876600"/>
          </a:xfrm>
          <a:prstGeom prst="ellipse">
            <a:avLst/>
          </a:prstGeom>
          <a:noFill/>
          <a:ln cap="flat" cmpd="sng" w="38100">
            <a:solidFill>
              <a:srgbClr val="FF0000"/>
            </a:solidFill>
            <a:prstDash val="solid"/>
            <a:round/>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93" name="Google Shape;293;p50"/>
          <p:cNvSpPr txBox="1"/>
          <p:nvPr>
            <p:ph idx="1" type="body"/>
          </p:nvPr>
        </p:nvSpPr>
        <p:spPr>
          <a:xfrm>
            <a:off x="4921700" y="1152475"/>
            <a:ext cx="3910500" cy="3416400"/>
          </a:xfrm>
          <a:prstGeom prst="rect">
            <a:avLst/>
          </a:prstGeom>
        </p:spPr>
        <p:txBody>
          <a:bodyPr anchorCtr="0" anchor="t" bIns="34275" lIns="68575" spcFirstLastPara="1" rIns="68575" wrap="square" tIns="34275">
            <a:noAutofit/>
          </a:bodyPr>
          <a:lstStyle/>
          <a:p>
            <a:pPr indent="-361950" lvl="0" marL="457200" rtl="0" algn="l">
              <a:spcBef>
                <a:spcPts val="800"/>
              </a:spcBef>
              <a:spcAft>
                <a:spcPts val="0"/>
              </a:spcAft>
              <a:buSzPts val="2100"/>
              <a:buChar char="-"/>
            </a:pPr>
            <a:r>
              <a:rPr lang="en"/>
              <a:t>Ask what the goals are for different stakeholders</a:t>
            </a:r>
            <a:endParaRPr/>
          </a:p>
          <a:p>
            <a:pPr indent="-361950" lvl="0" marL="457200" rtl="0" algn="l">
              <a:spcBef>
                <a:spcPts val="0"/>
              </a:spcBef>
              <a:spcAft>
                <a:spcPts val="0"/>
              </a:spcAft>
              <a:buSzPts val="2100"/>
              <a:buChar char="-"/>
            </a:pPr>
            <a:r>
              <a:rPr lang="en"/>
              <a:t>What questions they may have</a:t>
            </a:r>
            <a:endParaRPr/>
          </a:p>
          <a:p>
            <a:pPr indent="-177800" lvl="1" marL="520700" rtl="0" algn="l">
              <a:spcBef>
                <a:spcPts val="0"/>
              </a:spcBef>
              <a:spcAft>
                <a:spcPts val="0"/>
              </a:spcAft>
              <a:buSzPts val="1800"/>
              <a:buChar char="-"/>
            </a:pPr>
            <a:r>
              <a:rPr lang="en"/>
              <a:t>What answers we can give</a:t>
            </a:r>
            <a:endParaRPr/>
          </a:p>
          <a:p>
            <a:pPr indent="-177800" lvl="1" marL="520700" rtl="0" algn="l">
              <a:spcBef>
                <a:spcPts val="0"/>
              </a:spcBef>
              <a:spcAft>
                <a:spcPts val="0"/>
              </a:spcAft>
              <a:buSzPts val="1800"/>
              <a:buChar char="-"/>
            </a:pPr>
            <a:r>
              <a:rPr lang="en"/>
              <a:t>What to do when you can’t give answers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a:t>
            </a:r>
            <a:endParaRPr/>
          </a:p>
        </p:txBody>
      </p:sp>
      <p:sp>
        <p:nvSpPr>
          <p:cNvPr id="299" name="Google Shape;299;p5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there principled approaches to creating explanations?</a:t>
            </a:r>
            <a:endParaRPr/>
          </a:p>
          <a:p>
            <a:pPr indent="0" lvl="0" marL="0" rtl="0" algn="l">
              <a:spcBef>
                <a:spcPts val="1600"/>
              </a:spcBef>
              <a:spcAft>
                <a:spcPts val="0"/>
              </a:spcAft>
              <a:buNone/>
            </a:pPr>
            <a:r>
              <a:rPr lang="en"/>
              <a:t>Are there trade-offs? </a:t>
            </a:r>
            <a:endParaRPr/>
          </a:p>
          <a:p>
            <a:pPr indent="0" lvl="0" marL="0" rtl="0" algn="l">
              <a:spcBef>
                <a:spcPts val="1600"/>
              </a:spcBef>
              <a:spcAft>
                <a:spcPts val="0"/>
              </a:spcAft>
              <a:buNone/>
            </a:pPr>
            <a:r>
              <a:rPr lang="en"/>
              <a:t>How does explanability intersect with accuracy and fairness?</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Meanwhile, look for AI explanations in the products you use.</a:t>
            </a:r>
            <a:endParaRPr/>
          </a:p>
        </p:txBody>
      </p:sp>
      <p:sp>
        <p:nvSpPr>
          <p:cNvPr id="300" name="Google Shape;300;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200">
                <a:solidFill>
                  <a:schemeClr val="dk2"/>
                </a:solidFill>
                <a:latin typeface="Arial"/>
                <a:ea typeface="Arial"/>
                <a:cs typeface="Arial"/>
                <a:sym typeface="Arial"/>
              </a:rPr>
              <a:t>‹#›</a:t>
            </a:fld>
            <a:endParaRPr sz="1200">
              <a:solidFill>
                <a:schemeClr val="dk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07" name="Google Shape;307;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08" name="Google Shape;308;p52"/>
          <p:cNvPicPr preferRelativeResize="0"/>
          <p:nvPr/>
        </p:nvPicPr>
        <p:blipFill>
          <a:blip r:embed="rId3">
            <a:alphaModFix/>
          </a:blip>
          <a:stretch>
            <a:fillRect/>
          </a:stretch>
        </p:blipFill>
        <p:spPr>
          <a:xfrm>
            <a:off x="0" y="189869"/>
            <a:ext cx="9144000" cy="4763761"/>
          </a:xfrm>
          <a:prstGeom prst="rect">
            <a:avLst/>
          </a:prstGeom>
          <a:noFill/>
          <a:ln>
            <a:noFill/>
          </a:ln>
        </p:spPr>
      </p:pic>
      <p:sp>
        <p:nvSpPr>
          <p:cNvPr id="309" name="Google Shape;309;p52"/>
          <p:cNvSpPr txBox="1"/>
          <p:nvPr/>
        </p:nvSpPr>
        <p:spPr>
          <a:xfrm>
            <a:off x="2850400" y="4548575"/>
            <a:ext cx="5382000" cy="309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Is this graph accurate?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bother with explanations/interpretations?</a:t>
            </a:r>
            <a:endParaRPr/>
          </a:p>
        </p:txBody>
      </p:sp>
      <p:sp>
        <p:nvSpPr>
          <p:cNvPr id="315" name="Google Shape;315;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200"/>
              <a:t>‹#›</a:t>
            </a:fld>
            <a:endParaRPr sz="1200"/>
          </a:p>
        </p:txBody>
      </p:sp>
      <p:sp>
        <p:nvSpPr>
          <p:cNvPr id="316" name="Google Shape;316;p5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Algorithms can be wrong </a:t>
            </a:r>
            <a:r>
              <a:rPr i="1" lang="en"/>
              <a:t>on examples that human operators get right</a:t>
            </a:r>
            <a:endParaRPr i="1"/>
          </a:p>
          <a:p>
            <a:pPr indent="-342900" lvl="0" marL="457200" rtl="0" algn="l">
              <a:spcBef>
                <a:spcPts val="0"/>
              </a:spcBef>
              <a:spcAft>
                <a:spcPts val="0"/>
              </a:spcAft>
              <a:buSzPts val="1800"/>
              <a:buChar char="-"/>
            </a:pPr>
            <a:r>
              <a:rPr lang="en"/>
              <a:t>Algorithms can be working on outdated data (</a:t>
            </a:r>
            <a:r>
              <a:rPr i="1" lang="en"/>
              <a:t>and</a:t>
            </a:r>
            <a:r>
              <a:rPr lang="en"/>
              <a:t> have no way to handle “distributional drift”)</a:t>
            </a:r>
            <a:endParaRPr/>
          </a:p>
          <a:p>
            <a:pPr indent="-342900" lvl="0" marL="457200" rtl="0" algn="l">
              <a:spcBef>
                <a:spcPts val="0"/>
              </a:spcBef>
              <a:spcAft>
                <a:spcPts val="0"/>
              </a:spcAft>
              <a:buSzPts val="1800"/>
              <a:buChar char="-"/>
            </a:pPr>
            <a:r>
              <a:rPr lang="en"/>
              <a:t>Explainable algorithms can further science</a:t>
            </a:r>
            <a:endParaRPr/>
          </a:p>
          <a:p>
            <a:pPr indent="-342900" lvl="0" marL="457200" rtl="0" algn="l">
              <a:spcBef>
                <a:spcPts val="0"/>
              </a:spcBef>
              <a:spcAft>
                <a:spcPts val="0"/>
              </a:spcAft>
              <a:buSzPts val="1800"/>
              <a:buChar char="-"/>
            </a:pPr>
            <a:r>
              <a:rPr lang="en"/>
              <a:t>People are happier if they feel like they know what’s going on (even if they can’t control it)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23" name="Google Shape;323;p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24" name="Google Shape;324;p54"/>
          <p:cNvPicPr preferRelativeResize="0"/>
          <p:nvPr/>
        </p:nvPicPr>
        <p:blipFill>
          <a:blip r:embed="rId3">
            <a:alphaModFix/>
          </a:blip>
          <a:stretch>
            <a:fillRect/>
          </a:stretch>
        </p:blipFill>
        <p:spPr>
          <a:xfrm>
            <a:off x="0" y="445025"/>
            <a:ext cx="7516951" cy="3916099"/>
          </a:xfrm>
          <a:prstGeom prst="rect">
            <a:avLst/>
          </a:prstGeom>
          <a:noFill/>
          <a:ln>
            <a:noFill/>
          </a:ln>
        </p:spPr>
      </p:pic>
      <p:pic>
        <p:nvPicPr>
          <p:cNvPr id="325" name="Google Shape;325;p54"/>
          <p:cNvPicPr preferRelativeResize="0"/>
          <p:nvPr/>
        </p:nvPicPr>
        <p:blipFill>
          <a:blip r:embed="rId4">
            <a:alphaModFix/>
          </a:blip>
          <a:stretch>
            <a:fillRect/>
          </a:stretch>
        </p:blipFill>
        <p:spPr>
          <a:xfrm>
            <a:off x="3481950" y="3566496"/>
            <a:ext cx="5286800" cy="14903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32" name="Google Shape;332;p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33" name="Google Shape;333;p55"/>
          <p:cNvPicPr preferRelativeResize="0"/>
          <p:nvPr/>
        </p:nvPicPr>
        <p:blipFill>
          <a:blip r:embed="rId3">
            <a:alphaModFix/>
          </a:blip>
          <a:stretch>
            <a:fillRect/>
          </a:stretch>
        </p:blipFill>
        <p:spPr>
          <a:xfrm>
            <a:off x="0" y="445025"/>
            <a:ext cx="7516951" cy="3916099"/>
          </a:xfrm>
          <a:prstGeom prst="rect">
            <a:avLst/>
          </a:prstGeom>
          <a:noFill/>
          <a:ln>
            <a:noFill/>
          </a:ln>
        </p:spPr>
      </p:pic>
      <p:pic>
        <p:nvPicPr>
          <p:cNvPr id="334" name="Google Shape;334;p55"/>
          <p:cNvPicPr preferRelativeResize="0"/>
          <p:nvPr/>
        </p:nvPicPr>
        <p:blipFill>
          <a:blip r:embed="rId4">
            <a:alphaModFix/>
          </a:blip>
          <a:stretch>
            <a:fillRect/>
          </a:stretch>
        </p:blipFill>
        <p:spPr>
          <a:xfrm>
            <a:off x="3481950" y="3566496"/>
            <a:ext cx="5286800" cy="1490325"/>
          </a:xfrm>
          <a:prstGeom prst="rect">
            <a:avLst/>
          </a:prstGeom>
          <a:noFill/>
          <a:ln>
            <a:noFill/>
          </a:ln>
        </p:spPr>
      </p:pic>
      <p:cxnSp>
        <p:nvCxnSpPr>
          <p:cNvPr id="335" name="Google Shape;335;p55"/>
          <p:cNvCxnSpPr/>
          <p:nvPr/>
        </p:nvCxnSpPr>
        <p:spPr>
          <a:xfrm>
            <a:off x="6028025" y="2524700"/>
            <a:ext cx="1005600" cy="1720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42" name="Google Shape;342;p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43" name="Google Shape;343;p56"/>
          <p:cNvPicPr preferRelativeResize="0"/>
          <p:nvPr/>
        </p:nvPicPr>
        <p:blipFill>
          <a:blip r:embed="rId3">
            <a:alphaModFix/>
          </a:blip>
          <a:stretch>
            <a:fillRect/>
          </a:stretch>
        </p:blipFill>
        <p:spPr>
          <a:xfrm>
            <a:off x="0" y="445025"/>
            <a:ext cx="7516951" cy="3916099"/>
          </a:xfrm>
          <a:prstGeom prst="rect">
            <a:avLst/>
          </a:prstGeom>
          <a:noFill/>
          <a:ln>
            <a:noFill/>
          </a:ln>
        </p:spPr>
      </p:pic>
      <p:sp>
        <p:nvSpPr>
          <p:cNvPr id="344" name="Google Shape;344;p56"/>
          <p:cNvSpPr/>
          <p:nvPr/>
        </p:nvSpPr>
        <p:spPr>
          <a:xfrm>
            <a:off x="4345775" y="3704225"/>
            <a:ext cx="3957600" cy="135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5" name="Google Shape;345;p56"/>
          <p:cNvPicPr preferRelativeResize="0"/>
          <p:nvPr/>
        </p:nvPicPr>
        <p:blipFill>
          <a:blip r:embed="rId4">
            <a:alphaModFix amt="71000"/>
          </a:blip>
          <a:stretch>
            <a:fillRect/>
          </a:stretch>
        </p:blipFill>
        <p:spPr>
          <a:xfrm>
            <a:off x="3481950" y="3566496"/>
            <a:ext cx="5286800" cy="1490325"/>
          </a:xfrm>
          <a:prstGeom prst="rect">
            <a:avLst/>
          </a:prstGeom>
          <a:noFill/>
          <a:ln>
            <a:noFill/>
          </a:ln>
        </p:spPr>
      </p:pic>
      <p:cxnSp>
        <p:nvCxnSpPr>
          <p:cNvPr id="346" name="Google Shape;346;p56"/>
          <p:cNvCxnSpPr>
            <a:endCxn id="347" idx="1"/>
          </p:cNvCxnSpPr>
          <p:nvPr/>
        </p:nvCxnSpPr>
        <p:spPr>
          <a:xfrm>
            <a:off x="6028125" y="2524550"/>
            <a:ext cx="423000" cy="1122000"/>
          </a:xfrm>
          <a:prstGeom prst="straightConnector1">
            <a:avLst/>
          </a:prstGeom>
          <a:noFill/>
          <a:ln cap="flat" cmpd="sng" w="9525">
            <a:solidFill>
              <a:schemeClr val="dk2"/>
            </a:solidFill>
            <a:prstDash val="solid"/>
            <a:round/>
            <a:headEnd len="med" w="med" type="none"/>
            <a:tailEnd len="med" w="med" type="triangle"/>
          </a:ln>
        </p:spPr>
      </p:cxnSp>
      <p:sp>
        <p:nvSpPr>
          <p:cNvPr id="347" name="Google Shape;347;p56"/>
          <p:cNvSpPr txBox="1"/>
          <p:nvPr/>
        </p:nvSpPr>
        <p:spPr>
          <a:xfrm>
            <a:off x="6451125" y="3427850"/>
            <a:ext cx="26928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We care about performance </a:t>
            </a:r>
            <a:endParaRPr/>
          </a:p>
          <a:p>
            <a:pPr indent="0" lvl="0" marL="0" rtl="0" algn="l">
              <a:spcBef>
                <a:spcPts val="0"/>
              </a:spcBef>
              <a:spcAft>
                <a:spcPts val="0"/>
              </a:spcAft>
              <a:buNone/>
            </a:pPr>
            <a:r>
              <a:rPr lang="en"/>
              <a:t>o</a:t>
            </a:r>
            <a:r>
              <a:rPr lang="en"/>
              <a:t>f AI + human using it</a:t>
            </a:r>
            <a:endParaRPr/>
          </a:p>
        </p:txBody>
      </p:sp>
      <p:sp>
        <p:nvSpPr>
          <p:cNvPr id="348" name="Google Shape;348;p56"/>
          <p:cNvSpPr txBox="1"/>
          <p:nvPr/>
        </p:nvSpPr>
        <p:spPr>
          <a:xfrm>
            <a:off x="6139500" y="2192475"/>
            <a:ext cx="26928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 less performant model may be more accurate if you include human operator.</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Ways to explain</a:t>
            </a:r>
            <a:endParaRPr/>
          </a:p>
        </p:txBody>
      </p:sp>
      <p:sp>
        <p:nvSpPr>
          <p:cNvPr id="354" name="Google Shape;354;p5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 </a:t>
            </a:r>
            <a:endParaRPr/>
          </a:p>
          <a:p>
            <a:pPr indent="-342900" lvl="0" marL="457200" rtl="0" algn="l">
              <a:spcBef>
                <a:spcPts val="1600"/>
              </a:spcBef>
              <a:spcAft>
                <a:spcPts val="0"/>
              </a:spcAft>
              <a:buSzPts val="1800"/>
              <a:buAutoNum type="arabicPeriod"/>
            </a:pPr>
            <a:r>
              <a:rPr lang="en" sz="1400"/>
              <a:t>Why did you do that?</a:t>
            </a:r>
            <a:endParaRPr sz="1400"/>
          </a:p>
          <a:p>
            <a:pPr indent="-342900" lvl="0" marL="457200" rtl="0" algn="l">
              <a:spcBef>
                <a:spcPts val="0"/>
              </a:spcBef>
              <a:spcAft>
                <a:spcPts val="0"/>
              </a:spcAft>
              <a:buSzPts val="1800"/>
              <a:buAutoNum type="arabicPeriod"/>
            </a:pPr>
            <a:r>
              <a:rPr lang="en" sz="1400"/>
              <a:t>Why not something else?</a:t>
            </a:r>
            <a:endParaRPr sz="1400"/>
          </a:p>
          <a:p>
            <a:pPr indent="-342900" lvl="0" marL="457200" rtl="0" algn="l">
              <a:spcBef>
                <a:spcPts val="0"/>
              </a:spcBef>
              <a:spcAft>
                <a:spcPts val="0"/>
              </a:spcAft>
              <a:buSzPts val="1800"/>
              <a:buAutoNum type="arabicPeriod"/>
            </a:pPr>
            <a:r>
              <a:rPr lang="en" sz="1400"/>
              <a:t>When do you succeed?</a:t>
            </a:r>
            <a:endParaRPr sz="1400"/>
          </a:p>
          <a:p>
            <a:pPr indent="-342900" lvl="0" marL="457200" rtl="0" algn="l">
              <a:spcBef>
                <a:spcPts val="0"/>
              </a:spcBef>
              <a:spcAft>
                <a:spcPts val="0"/>
              </a:spcAft>
              <a:buSzPts val="1800"/>
              <a:buAutoNum type="arabicPeriod"/>
            </a:pPr>
            <a:r>
              <a:rPr lang="en" sz="1400"/>
              <a:t>When do you fail?</a:t>
            </a:r>
            <a:endParaRPr sz="1400"/>
          </a:p>
          <a:p>
            <a:pPr indent="-342900" lvl="0" marL="457200" rtl="0" algn="l">
              <a:spcBef>
                <a:spcPts val="0"/>
              </a:spcBef>
              <a:spcAft>
                <a:spcPts val="0"/>
              </a:spcAft>
              <a:buSzPts val="1800"/>
              <a:buAutoNum type="arabicPeriod"/>
            </a:pPr>
            <a:r>
              <a:rPr lang="en" sz="1400"/>
              <a:t>When can I trust you?</a:t>
            </a:r>
            <a:endParaRPr sz="1400"/>
          </a:p>
          <a:p>
            <a:pPr indent="-342900" lvl="0" marL="457200" rtl="0" algn="l">
              <a:spcBef>
                <a:spcPts val="0"/>
              </a:spcBef>
              <a:spcAft>
                <a:spcPts val="0"/>
              </a:spcAft>
              <a:buSzPts val="1800"/>
              <a:buAutoNum type="arabicPeriod"/>
            </a:pPr>
            <a:r>
              <a:rPr lang="en" sz="1400"/>
              <a:t>How do I correct an error?</a:t>
            </a:r>
            <a:endParaRPr sz="1400"/>
          </a:p>
          <a:p>
            <a:pPr indent="0" lvl="0" marL="0" rtl="0" algn="l">
              <a:spcBef>
                <a:spcPts val="1600"/>
              </a:spcBef>
              <a:spcAft>
                <a:spcPts val="0"/>
              </a:spcAft>
              <a:buNone/>
            </a:pPr>
            <a:r>
              <a:rPr lang="en"/>
              <a:t>Hint: map questions to combinations of answers. </a:t>
            </a:r>
            <a:endParaRPr/>
          </a:p>
          <a:p>
            <a:pPr indent="0" lvl="0" marL="0" rtl="0" algn="l">
              <a:spcBef>
                <a:spcPts val="1600"/>
              </a:spcBef>
              <a:spcAft>
                <a:spcPts val="1600"/>
              </a:spcAft>
              <a:buNone/>
            </a:pPr>
            <a:r>
              <a:rPr lang="en"/>
              <a:t>E.g. 1 -&gt; [A+B]</a:t>
            </a:r>
            <a:endParaRPr/>
          </a:p>
        </p:txBody>
      </p:sp>
      <p:sp>
        <p:nvSpPr>
          <p:cNvPr id="355" name="Google Shape;355;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
        <p:nvSpPr>
          <p:cNvPr id="356" name="Google Shape;356;p5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Answers:</a:t>
            </a:r>
            <a:endParaRPr/>
          </a:p>
          <a:p>
            <a:pPr indent="-317500" lvl="0" marL="457200" rtl="0" algn="l">
              <a:spcBef>
                <a:spcPts val="1600"/>
              </a:spcBef>
              <a:spcAft>
                <a:spcPts val="0"/>
              </a:spcAft>
              <a:buSzPts val="1400"/>
              <a:buAutoNum type="alphaUcPeriod"/>
            </a:pPr>
            <a:r>
              <a:rPr b="1" lang="en"/>
              <a:t>Simulation</a:t>
            </a:r>
            <a:r>
              <a:rPr lang="en"/>
              <a:t> “run through decision process”</a:t>
            </a:r>
            <a:endParaRPr/>
          </a:p>
          <a:p>
            <a:pPr indent="-317500" lvl="0" marL="457200" rtl="0" algn="l">
              <a:spcBef>
                <a:spcPts val="0"/>
              </a:spcBef>
              <a:spcAft>
                <a:spcPts val="0"/>
              </a:spcAft>
              <a:buSzPts val="1400"/>
              <a:buAutoNum type="alphaUcPeriod"/>
            </a:pPr>
            <a:r>
              <a:rPr b="1" lang="en"/>
              <a:t>Decomposition</a:t>
            </a:r>
            <a:r>
              <a:rPr lang="en"/>
              <a:t> “here’s the information I used to make decision”</a:t>
            </a:r>
            <a:endParaRPr/>
          </a:p>
          <a:p>
            <a:pPr indent="-317500" lvl="0" marL="457200" rtl="0" algn="l">
              <a:spcBef>
                <a:spcPts val="0"/>
              </a:spcBef>
              <a:spcAft>
                <a:spcPts val="0"/>
              </a:spcAft>
              <a:buSzPts val="1400"/>
              <a:buAutoNum type="alphaUcPeriod"/>
            </a:pPr>
            <a:r>
              <a:rPr b="1" lang="en"/>
              <a:t>Algorithmic transparency</a:t>
            </a:r>
            <a:r>
              <a:rPr lang="en"/>
              <a:t>: “Here’s math that proves this algorithm will work, given large enough data”</a:t>
            </a:r>
            <a:endParaRPr/>
          </a:p>
          <a:p>
            <a:pPr indent="-317500" lvl="0" marL="457200" rtl="0" algn="l">
              <a:spcBef>
                <a:spcPts val="0"/>
              </a:spcBef>
              <a:spcAft>
                <a:spcPts val="0"/>
              </a:spcAft>
              <a:buSzPts val="1400"/>
              <a:buAutoNum type="alphaUcPeriod"/>
            </a:pPr>
            <a:r>
              <a:rPr b="1" lang="en"/>
              <a:t>Simplification</a:t>
            </a:r>
            <a:r>
              <a:rPr lang="en"/>
              <a:t>: “My model is too complex to represent, but a simplified version is as follows…” </a:t>
            </a:r>
            <a:endParaRPr/>
          </a:p>
          <a:p>
            <a:pPr indent="-317500" lvl="0" marL="457200" rtl="0" algn="l">
              <a:spcBef>
                <a:spcPts val="0"/>
              </a:spcBef>
              <a:spcAft>
                <a:spcPts val="0"/>
              </a:spcAft>
              <a:buSzPts val="1400"/>
              <a:buAutoNum type="alphaUcPeriod"/>
            </a:pPr>
            <a:r>
              <a:rPr b="1" lang="en"/>
              <a:t>Examples</a:t>
            </a:r>
            <a:r>
              <a:rPr lang="en"/>
              <a:t>: “Here are five other examples that</a:t>
            </a:r>
            <a:r>
              <a:rPr lang="en"/>
              <a:t> are similar to this one that </a:t>
            </a:r>
            <a:r>
              <a:rPr lang="en"/>
              <a:t>I classified the same way”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Learning objectives </a:t>
            </a:r>
            <a:endParaRPr/>
          </a:p>
        </p:txBody>
      </p:sp>
      <p:sp>
        <p:nvSpPr>
          <p:cNvPr id="149" name="Google Shape;149;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should be able to:</a:t>
            </a:r>
            <a:endParaRPr/>
          </a:p>
          <a:p>
            <a:pPr indent="-342900" lvl="0" marL="457200" rtl="0" algn="l">
              <a:spcBef>
                <a:spcPts val="1600"/>
              </a:spcBef>
              <a:spcAft>
                <a:spcPts val="0"/>
              </a:spcAft>
              <a:buSzPts val="1800"/>
              <a:buChar char="-"/>
            </a:pPr>
            <a:r>
              <a:rPr lang="en"/>
              <a:t>Refute common complaints about bothering to think about ethics</a:t>
            </a:r>
            <a:endParaRPr/>
          </a:p>
          <a:p>
            <a:pPr indent="-342900" lvl="0" marL="457200" rtl="0" algn="l">
              <a:spcBef>
                <a:spcPts val="0"/>
              </a:spcBef>
              <a:spcAft>
                <a:spcPts val="0"/>
              </a:spcAft>
              <a:buSzPts val="1800"/>
              <a:buChar char="-"/>
            </a:pPr>
            <a:r>
              <a:rPr lang="en"/>
              <a:t>Describe </a:t>
            </a:r>
            <a:r>
              <a:rPr i="1" lang="en"/>
              <a:t>some</a:t>
            </a:r>
            <a:r>
              <a:rPr lang="en"/>
              <a:t> distinguishing characteristics of reasoning through ethical questions in technology (“the making of things”)</a:t>
            </a:r>
            <a:endParaRPr/>
          </a:p>
          <a:p>
            <a:pPr indent="-342900" lvl="0" marL="457200" rtl="0" algn="l">
              <a:spcBef>
                <a:spcPts val="0"/>
              </a:spcBef>
              <a:spcAft>
                <a:spcPts val="0"/>
              </a:spcAft>
              <a:buSzPts val="1800"/>
              <a:buChar char="-"/>
            </a:pPr>
            <a:r>
              <a:rPr lang="en"/>
              <a:t>Describe </a:t>
            </a:r>
            <a:r>
              <a:rPr i="1" lang="en"/>
              <a:t>some </a:t>
            </a:r>
            <a:r>
              <a:rPr lang="en"/>
              <a:t>systems for ethical thinking in relation to technological decisions</a:t>
            </a:r>
            <a:endParaRPr/>
          </a:p>
          <a:p>
            <a:pPr indent="-342900" lvl="0" marL="457200" rtl="0" algn="l">
              <a:spcBef>
                <a:spcPts val="0"/>
              </a:spcBef>
              <a:spcAft>
                <a:spcPts val="0"/>
              </a:spcAft>
              <a:buSzPts val="1800"/>
              <a:buChar char="-"/>
            </a:pPr>
            <a:r>
              <a:rPr lang="en"/>
              <a:t>Reason about whether </a:t>
            </a:r>
            <a:r>
              <a:rPr i="1" lang="en"/>
              <a:t>some</a:t>
            </a:r>
            <a:r>
              <a:rPr lang="en"/>
              <a:t> AI interactions are ethical or otherwise</a:t>
            </a:r>
            <a:endParaRPr/>
          </a:p>
        </p:txBody>
      </p:sp>
      <p:sp>
        <p:nvSpPr>
          <p:cNvPr id="150" name="Google Shape;150;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Combining multiple explanation modes</a:t>
            </a:r>
            <a:endParaRPr/>
          </a:p>
        </p:txBody>
      </p:sp>
      <p:sp>
        <p:nvSpPr>
          <p:cNvPr id="362" name="Google Shape;362;p5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63" name="Google Shape;363;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64" name="Google Shape;364;p58"/>
          <p:cNvPicPr preferRelativeResize="0"/>
          <p:nvPr/>
        </p:nvPicPr>
        <p:blipFill>
          <a:blip r:embed="rId3">
            <a:alphaModFix/>
          </a:blip>
          <a:stretch>
            <a:fillRect/>
          </a:stretch>
        </p:blipFill>
        <p:spPr>
          <a:xfrm>
            <a:off x="153775" y="1245175"/>
            <a:ext cx="6697276" cy="3898326"/>
          </a:xfrm>
          <a:prstGeom prst="rect">
            <a:avLst/>
          </a:prstGeom>
          <a:noFill/>
          <a:ln>
            <a:noFill/>
          </a:ln>
        </p:spPr>
      </p:pic>
      <p:pic>
        <p:nvPicPr>
          <p:cNvPr id="365" name="Google Shape;365;p58"/>
          <p:cNvPicPr preferRelativeResize="0"/>
          <p:nvPr/>
        </p:nvPicPr>
        <p:blipFill>
          <a:blip r:embed="rId4">
            <a:alphaModFix/>
          </a:blip>
          <a:stretch>
            <a:fillRect/>
          </a:stretch>
        </p:blipFill>
        <p:spPr>
          <a:xfrm>
            <a:off x="81450" y="1090800"/>
            <a:ext cx="7076475" cy="4052699"/>
          </a:xfrm>
          <a:prstGeom prst="rect">
            <a:avLst/>
          </a:prstGeom>
          <a:noFill/>
          <a:ln>
            <a:noFill/>
          </a:ln>
        </p:spPr>
      </p:pic>
      <p:cxnSp>
        <p:nvCxnSpPr>
          <p:cNvPr id="366" name="Google Shape;366;p58"/>
          <p:cNvCxnSpPr/>
          <p:nvPr/>
        </p:nvCxnSpPr>
        <p:spPr>
          <a:xfrm flipH="1">
            <a:off x="5936900" y="2009075"/>
            <a:ext cx="1451400" cy="279900"/>
          </a:xfrm>
          <a:prstGeom prst="straightConnector1">
            <a:avLst/>
          </a:prstGeom>
          <a:noFill/>
          <a:ln cap="flat" cmpd="sng" w="9525">
            <a:solidFill>
              <a:schemeClr val="dk2"/>
            </a:solidFill>
            <a:prstDash val="solid"/>
            <a:round/>
            <a:headEnd len="med" w="med" type="none"/>
            <a:tailEnd len="med" w="med" type="triangle"/>
          </a:ln>
        </p:spPr>
      </p:cxnSp>
      <p:sp>
        <p:nvSpPr>
          <p:cNvPr id="367" name="Google Shape;367;p58"/>
          <p:cNvSpPr txBox="1"/>
          <p:nvPr/>
        </p:nvSpPr>
        <p:spPr>
          <a:xfrm>
            <a:off x="7524975" y="1983050"/>
            <a:ext cx="37488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Decomposition</a:t>
            </a:r>
            <a:endParaRPr/>
          </a:p>
        </p:txBody>
      </p:sp>
      <p:cxnSp>
        <p:nvCxnSpPr>
          <p:cNvPr id="368" name="Google Shape;368;p58"/>
          <p:cNvCxnSpPr/>
          <p:nvPr/>
        </p:nvCxnSpPr>
        <p:spPr>
          <a:xfrm rot="10800000">
            <a:off x="6808925" y="4072175"/>
            <a:ext cx="670500" cy="0"/>
          </a:xfrm>
          <a:prstGeom prst="straightConnector1">
            <a:avLst/>
          </a:prstGeom>
          <a:noFill/>
          <a:ln cap="flat" cmpd="sng" w="9525">
            <a:solidFill>
              <a:schemeClr val="dk2"/>
            </a:solidFill>
            <a:prstDash val="solid"/>
            <a:round/>
            <a:headEnd len="med" w="med" type="none"/>
            <a:tailEnd len="med" w="med" type="triangle"/>
          </a:ln>
        </p:spPr>
      </p:cxnSp>
      <p:sp>
        <p:nvSpPr>
          <p:cNvPr id="369" name="Google Shape;369;p58"/>
          <p:cNvSpPr txBox="1"/>
          <p:nvPr/>
        </p:nvSpPr>
        <p:spPr>
          <a:xfrm>
            <a:off x="7388300" y="3853475"/>
            <a:ext cx="14055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Simplification</a:t>
            </a:r>
            <a:endParaRPr/>
          </a:p>
        </p:txBody>
      </p:sp>
      <p:cxnSp>
        <p:nvCxnSpPr>
          <p:cNvPr id="370" name="Google Shape;370;p58"/>
          <p:cNvCxnSpPr/>
          <p:nvPr/>
        </p:nvCxnSpPr>
        <p:spPr>
          <a:xfrm flipH="1">
            <a:off x="6620325" y="3179025"/>
            <a:ext cx="787500" cy="149700"/>
          </a:xfrm>
          <a:prstGeom prst="straightConnector1">
            <a:avLst/>
          </a:prstGeom>
          <a:noFill/>
          <a:ln cap="flat" cmpd="sng" w="9525">
            <a:solidFill>
              <a:schemeClr val="dk2"/>
            </a:solidFill>
            <a:prstDash val="solid"/>
            <a:round/>
            <a:headEnd len="med" w="med" type="none"/>
            <a:tailEnd len="med" w="med" type="triangle"/>
          </a:ln>
        </p:spPr>
      </p:cxnSp>
      <p:sp>
        <p:nvSpPr>
          <p:cNvPr id="371" name="Google Shape;371;p58"/>
          <p:cNvSpPr txBox="1"/>
          <p:nvPr/>
        </p:nvSpPr>
        <p:spPr>
          <a:xfrm>
            <a:off x="7524975" y="2975650"/>
            <a:ext cx="11115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Simulation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59"/>
          <p:cNvSpPr txBox="1"/>
          <p:nvPr>
            <p:ph type="title"/>
          </p:nvPr>
        </p:nvSpPr>
        <p:spPr>
          <a:xfrm>
            <a:off x="311700" y="445025"/>
            <a:ext cx="426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Knowing the underlying algorithm is also useful</a:t>
            </a:r>
            <a:endParaRPr/>
          </a:p>
        </p:txBody>
      </p:sp>
      <p:sp>
        <p:nvSpPr>
          <p:cNvPr id="377" name="Google Shape;377;p59"/>
          <p:cNvSpPr txBox="1"/>
          <p:nvPr>
            <p:ph idx="1" type="body"/>
          </p:nvPr>
        </p:nvSpPr>
        <p:spPr>
          <a:xfrm>
            <a:off x="311700" y="1152475"/>
            <a:ext cx="3106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78" name="Google Shape;378;p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79" name="Google Shape;379;p59"/>
          <p:cNvSpPr txBox="1"/>
          <p:nvPr/>
        </p:nvSpPr>
        <p:spPr>
          <a:xfrm>
            <a:off x="990750" y="2529725"/>
            <a:ext cx="20175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How do you correct for bad predictions?</a:t>
            </a:r>
            <a:endParaRPr/>
          </a:p>
        </p:txBody>
      </p:sp>
      <p:pic>
        <p:nvPicPr>
          <p:cNvPr id="380" name="Google Shape;380;p59"/>
          <p:cNvPicPr preferRelativeResize="0"/>
          <p:nvPr/>
        </p:nvPicPr>
        <p:blipFill>
          <a:blip r:embed="rId3">
            <a:alphaModFix/>
          </a:blip>
          <a:stretch>
            <a:fillRect/>
          </a:stretch>
        </p:blipFill>
        <p:spPr>
          <a:xfrm>
            <a:off x="4132676" y="2604499"/>
            <a:ext cx="4204501" cy="2222091"/>
          </a:xfrm>
          <a:prstGeom prst="rect">
            <a:avLst/>
          </a:prstGeom>
          <a:noFill/>
          <a:ln>
            <a:noFill/>
          </a:ln>
        </p:spPr>
      </p:pic>
      <p:cxnSp>
        <p:nvCxnSpPr>
          <p:cNvPr id="381" name="Google Shape;381;p59"/>
          <p:cNvCxnSpPr/>
          <p:nvPr/>
        </p:nvCxnSpPr>
        <p:spPr>
          <a:xfrm flipH="1">
            <a:off x="2305600" y="1539300"/>
            <a:ext cx="2538000" cy="1094400"/>
          </a:xfrm>
          <a:prstGeom prst="straightConnector1">
            <a:avLst/>
          </a:prstGeom>
          <a:noFill/>
          <a:ln cap="flat" cmpd="sng" w="9525">
            <a:solidFill>
              <a:schemeClr val="dk2"/>
            </a:solidFill>
            <a:prstDash val="solid"/>
            <a:round/>
            <a:headEnd len="med" w="med" type="triangle"/>
            <a:tailEnd len="med" w="med" type="none"/>
          </a:ln>
        </p:spPr>
      </p:cxnSp>
      <p:cxnSp>
        <p:nvCxnSpPr>
          <p:cNvPr id="382" name="Google Shape;382;p59"/>
          <p:cNvCxnSpPr/>
          <p:nvPr/>
        </p:nvCxnSpPr>
        <p:spPr>
          <a:xfrm rot="10800000">
            <a:off x="2403025" y="2926600"/>
            <a:ext cx="2297400" cy="924300"/>
          </a:xfrm>
          <a:prstGeom prst="straightConnector1">
            <a:avLst/>
          </a:prstGeom>
          <a:noFill/>
          <a:ln cap="flat" cmpd="sng" w="9525">
            <a:solidFill>
              <a:schemeClr val="dk2"/>
            </a:solidFill>
            <a:prstDash val="solid"/>
            <a:round/>
            <a:headEnd len="med" w="med" type="triangle"/>
            <a:tailEnd len="med" w="med" type="none"/>
          </a:ln>
        </p:spPr>
      </p:cxnSp>
      <p:pic>
        <p:nvPicPr>
          <p:cNvPr id="383" name="Google Shape;383;p59"/>
          <p:cNvPicPr preferRelativeResize="0"/>
          <p:nvPr/>
        </p:nvPicPr>
        <p:blipFill rotWithShape="1">
          <a:blip r:embed="rId4">
            <a:alphaModFix/>
          </a:blip>
          <a:srcRect b="7852" l="52789" r="3798" t="25427"/>
          <a:stretch/>
        </p:blipFill>
        <p:spPr>
          <a:xfrm>
            <a:off x="4843600" y="-86600"/>
            <a:ext cx="2297397" cy="272042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D</a:t>
            </a:r>
            <a:r>
              <a:rPr lang="en" sz="2500"/>
              <a:t>esign with the mind in mind</a:t>
            </a:r>
            <a:endParaRPr sz="2500"/>
          </a:p>
        </p:txBody>
      </p:sp>
      <p:sp>
        <p:nvSpPr>
          <p:cNvPr id="389" name="Google Shape;389;p6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There seems to be a curious lack of focusing on how humans think in explanation work</a:t>
            </a:r>
            <a:endParaRPr/>
          </a:p>
          <a:p>
            <a:pPr indent="-342900" lvl="0" marL="457200" rtl="0" algn="l">
              <a:spcBef>
                <a:spcPts val="0"/>
              </a:spcBef>
              <a:spcAft>
                <a:spcPts val="0"/>
              </a:spcAft>
              <a:buSzPts val="1800"/>
              <a:buChar char="-"/>
            </a:pPr>
            <a:r>
              <a:rPr lang="en"/>
              <a:t>When we talk about different explanation methods, ask yourself: how does this improve human cognition?</a:t>
            </a:r>
            <a:endParaRPr/>
          </a:p>
          <a:p>
            <a:pPr indent="-317500" lvl="1" marL="914400" rtl="0" algn="l">
              <a:spcBef>
                <a:spcPts val="0"/>
              </a:spcBef>
              <a:spcAft>
                <a:spcPts val="0"/>
              </a:spcAft>
              <a:buSzPts val="1400"/>
              <a:buChar char="-"/>
            </a:pPr>
            <a:r>
              <a:rPr lang="en"/>
              <a:t>Answering this question helps you choose the right explanation mode</a:t>
            </a:r>
            <a:endParaRPr/>
          </a:p>
        </p:txBody>
      </p:sp>
      <p:sp>
        <p:nvSpPr>
          <p:cNvPr id="390" name="Google Shape;390;p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200"/>
              <a:t>‹#›</a:t>
            </a:fld>
            <a:endParaRPr sz="12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D</a:t>
            </a:r>
            <a:r>
              <a:rPr lang="en" sz="2500"/>
              <a:t>esign with the mind in mind -1: How people reason </a:t>
            </a:r>
            <a:endParaRPr sz="2500"/>
          </a:p>
        </p:txBody>
      </p:sp>
      <p:sp>
        <p:nvSpPr>
          <p:cNvPr id="396" name="Google Shape;396;p6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System 1 thinking</a:t>
            </a:r>
            <a:br>
              <a:rPr lang="en"/>
            </a:br>
            <a:r>
              <a:rPr lang="en"/>
              <a:t>Fast, automatic, frequent: </a:t>
            </a:r>
            <a:endParaRPr/>
          </a:p>
          <a:p>
            <a:pPr indent="-298450" lvl="0" marL="457200" rtl="0" algn="l">
              <a:spcBef>
                <a:spcPts val="1600"/>
              </a:spcBef>
              <a:spcAft>
                <a:spcPts val="0"/>
              </a:spcAft>
              <a:buClr>
                <a:schemeClr val="dk1"/>
              </a:buClr>
              <a:buSzPts val="1100"/>
              <a:buChar char="-"/>
            </a:pPr>
            <a:r>
              <a:rPr lang="en"/>
              <a:t>determine that an object is at a greater distance than another</a:t>
            </a:r>
            <a:endParaRPr/>
          </a:p>
          <a:p>
            <a:pPr indent="-298450" lvl="0" marL="457200" rtl="0" algn="l">
              <a:spcBef>
                <a:spcPts val="0"/>
              </a:spcBef>
              <a:spcAft>
                <a:spcPts val="0"/>
              </a:spcAft>
              <a:buClr>
                <a:schemeClr val="dk1"/>
              </a:buClr>
              <a:buSzPts val="1100"/>
              <a:buChar char="-"/>
            </a:pPr>
            <a:r>
              <a:rPr lang="en"/>
              <a:t>complete the phrase "war and ..."</a:t>
            </a:r>
            <a:endParaRPr/>
          </a:p>
          <a:p>
            <a:pPr indent="0" lvl="0" marL="0" rtl="0" algn="l">
              <a:spcBef>
                <a:spcPts val="1200"/>
              </a:spcBef>
              <a:spcAft>
                <a:spcPts val="0"/>
              </a:spcAft>
              <a:buNone/>
            </a:pPr>
            <a:r>
              <a:rPr lang="en"/>
              <a:t>Takes work to override. Brains are lazy.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(if you can’t remember which is System 1 vs. System 2, I can’t either -- I google it every time)</a:t>
            </a:r>
            <a:endParaRPr/>
          </a:p>
        </p:txBody>
      </p:sp>
      <p:sp>
        <p:nvSpPr>
          <p:cNvPr id="397" name="Google Shape;397;p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
        <p:nvSpPr>
          <p:cNvPr id="398" name="Google Shape;398;p6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System 2 thinking:</a:t>
            </a:r>
            <a:endParaRPr/>
          </a:p>
          <a:p>
            <a:pPr indent="0" lvl="0" marL="0" rtl="0" algn="l">
              <a:spcBef>
                <a:spcPts val="1600"/>
              </a:spcBef>
              <a:spcAft>
                <a:spcPts val="0"/>
              </a:spcAft>
              <a:buNone/>
            </a:pPr>
            <a:r>
              <a:rPr lang="en"/>
              <a:t>Slow, conscious, infrequent: </a:t>
            </a:r>
            <a:endParaRPr/>
          </a:p>
          <a:p>
            <a:pPr indent="-317500" lvl="0" marL="457200" rtl="0" algn="l">
              <a:spcBef>
                <a:spcPts val="1600"/>
              </a:spcBef>
              <a:spcAft>
                <a:spcPts val="0"/>
              </a:spcAft>
              <a:buSzPts val="1400"/>
              <a:buChar char="-"/>
            </a:pPr>
            <a:r>
              <a:rPr lang="en"/>
              <a:t>“Give me a minute to think about it”</a:t>
            </a:r>
            <a:endParaRPr/>
          </a:p>
          <a:p>
            <a:pPr indent="-317500" lvl="0" marL="457200" rtl="0" algn="l">
              <a:spcBef>
                <a:spcPts val="0"/>
              </a:spcBef>
              <a:spcAft>
                <a:spcPts val="0"/>
              </a:spcAft>
              <a:buSzPts val="1400"/>
              <a:buChar char="-"/>
            </a:pPr>
            <a:r>
              <a:rPr lang="en"/>
              <a:t>Park in a tight parking spot</a:t>
            </a:r>
            <a:endParaRPr/>
          </a:p>
          <a:p>
            <a:pPr indent="-317500" lvl="0" marL="457200" rtl="0" algn="l">
              <a:spcBef>
                <a:spcPts val="0"/>
              </a:spcBef>
              <a:spcAft>
                <a:spcPts val="0"/>
              </a:spcAft>
              <a:buSzPts val="1400"/>
              <a:buChar char="-"/>
            </a:pPr>
            <a:r>
              <a:rPr lang="en"/>
              <a:t>Write a note for a project extension</a:t>
            </a:r>
            <a:endParaRPr/>
          </a:p>
          <a:p>
            <a:pPr indent="0" lvl="0" marL="0" rtl="0" algn="l">
              <a:spcBef>
                <a:spcPts val="1600"/>
              </a:spcBef>
              <a:spcAft>
                <a:spcPts val="1600"/>
              </a:spcAft>
              <a:buNone/>
            </a:pPr>
            <a:r>
              <a:rPr lang="en"/>
              <a:t>Takes effort. =&gt; people are unable to do it if: tired, sleep deprived, task is repetitive, etc.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6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04" name="Google Shape;404;p62"/>
          <p:cNvPicPr preferRelativeResize="0"/>
          <p:nvPr/>
        </p:nvPicPr>
        <p:blipFill>
          <a:blip r:embed="rId3">
            <a:alphaModFix/>
          </a:blip>
          <a:stretch>
            <a:fillRect/>
          </a:stretch>
        </p:blipFill>
        <p:spPr>
          <a:xfrm>
            <a:off x="488175" y="298400"/>
            <a:ext cx="8167659" cy="483462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Designing with the mind in mind -2: How people learn</a:t>
            </a:r>
            <a:endParaRPr/>
          </a:p>
        </p:txBody>
      </p:sp>
      <p:sp>
        <p:nvSpPr>
          <p:cNvPr id="410" name="Google Shape;410;p6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11" name="Google Shape;411;p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12" name="Google Shape;412;p63"/>
          <p:cNvPicPr preferRelativeResize="0"/>
          <p:nvPr/>
        </p:nvPicPr>
        <p:blipFill>
          <a:blip r:embed="rId3">
            <a:alphaModFix/>
          </a:blip>
          <a:stretch>
            <a:fillRect/>
          </a:stretch>
        </p:blipFill>
        <p:spPr>
          <a:xfrm>
            <a:off x="311700" y="1152475"/>
            <a:ext cx="4609316" cy="350539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Designing with the mind in mind -2: How people learn</a:t>
            </a:r>
            <a:endParaRPr/>
          </a:p>
        </p:txBody>
      </p:sp>
      <p:sp>
        <p:nvSpPr>
          <p:cNvPr id="418" name="Google Shape;418;p6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19" name="Google Shape;419;p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20" name="Google Shape;420;p64"/>
          <p:cNvPicPr preferRelativeResize="0"/>
          <p:nvPr/>
        </p:nvPicPr>
        <p:blipFill>
          <a:blip r:embed="rId3">
            <a:alphaModFix/>
          </a:blip>
          <a:stretch>
            <a:fillRect/>
          </a:stretch>
        </p:blipFill>
        <p:spPr>
          <a:xfrm>
            <a:off x="311700" y="1152475"/>
            <a:ext cx="4609316" cy="3505399"/>
          </a:xfrm>
          <a:prstGeom prst="rect">
            <a:avLst/>
          </a:prstGeom>
          <a:noFill/>
          <a:ln>
            <a:noFill/>
          </a:ln>
        </p:spPr>
      </p:pic>
      <p:pic>
        <p:nvPicPr>
          <p:cNvPr id="421" name="Google Shape;421;p64"/>
          <p:cNvPicPr preferRelativeResize="0"/>
          <p:nvPr/>
        </p:nvPicPr>
        <p:blipFill>
          <a:blip r:embed="rId4">
            <a:alphaModFix/>
          </a:blip>
          <a:stretch>
            <a:fillRect/>
          </a:stretch>
        </p:blipFill>
        <p:spPr>
          <a:xfrm>
            <a:off x="4956903" y="1093987"/>
            <a:ext cx="3999900" cy="347487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kind of knowledge is this explanation providing?</a:t>
            </a:r>
            <a:endParaRPr/>
          </a:p>
        </p:txBody>
      </p:sp>
      <p:sp>
        <p:nvSpPr>
          <p:cNvPr id="427" name="Google Shape;427;p6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28" name="Google Shape;428;p6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29" name="Google Shape;429;p65"/>
          <p:cNvPicPr preferRelativeResize="0"/>
          <p:nvPr/>
        </p:nvPicPr>
        <p:blipFill>
          <a:blip r:embed="rId3">
            <a:alphaModFix/>
          </a:blip>
          <a:stretch>
            <a:fillRect/>
          </a:stretch>
        </p:blipFill>
        <p:spPr>
          <a:xfrm>
            <a:off x="4191835" y="1346825"/>
            <a:ext cx="4952165" cy="3416401"/>
          </a:xfrm>
          <a:prstGeom prst="rect">
            <a:avLst/>
          </a:prstGeom>
          <a:noFill/>
          <a:ln>
            <a:noFill/>
          </a:ln>
        </p:spPr>
      </p:pic>
      <p:pic>
        <p:nvPicPr>
          <p:cNvPr id="430" name="Google Shape;430;p65"/>
          <p:cNvPicPr preferRelativeResize="0"/>
          <p:nvPr/>
        </p:nvPicPr>
        <p:blipFill>
          <a:blip r:embed="rId4">
            <a:alphaModFix/>
          </a:blip>
          <a:stretch>
            <a:fillRect/>
          </a:stretch>
        </p:blipFill>
        <p:spPr>
          <a:xfrm>
            <a:off x="-45100" y="979355"/>
            <a:ext cx="4022652" cy="1996551"/>
          </a:xfrm>
          <a:prstGeom prst="rect">
            <a:avLst/>
          </a:prstGeom>
          <a:noFill/>
          <a:ln>
            <a:noFill/>
          </a:ln>
        </p:spPr>
      </p:pic>
      <p:sp>
        <p:nvSpPr>
          <p:cNvPr id="431" name="Google Shape;431;p65"/>
          <p:cNvSpPr/>
          <p:nvPr/>
        </p:nvSpPr>
        <p:spPr>
          <a:xfrm rot="5400000">
            <a:off x="2550650" y="2521425"/>
            <a:ext cx="1398600" cy="22044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6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kind of reasoning do we expect post-explanation?</a:t>
            </a:r>
            <a:endParaRPr/>
          </a:p>
        </p:txBody>
      </p:sp>
      <p:sp>
        <p:nvSpPr>
          <p:cNvPr id="437" name="Google Shape;437;p6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38" name="Google Shape;438;p6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39" name="Google Shape;439;p66"/>
          <p:cNvPicPr preferRelativeResize="0"/>
          <p:nvPr/>
        </p:nvPicPr>
        <p:blipFill>
          <a:blip r:embed="rId3">
            <a:alphaModFix/>
          </a:blip>
          <a:stretch>
            <a:fillRect/>
          </a:stretch>
        </p:blipFill>
        <p:spPr>
          <a:xfrm>
            <a:off x="4191835" y="1346825"/>
            <a:ext cx="4952165" cy="3416401"/>
          </a:xfrm>
          <a:prstGeom prst="rect">
            <a:avLst/>
          </a:prstGeom>
          <a:noFill/>
          <a:ln>
            <a:noFill/>
          </a:ln>
        </p:spPr>
      </p:pic>
      <p:pic>
        <p:nvPicPr>
          <p:cNvPr id="440" name="Google Shape;440;p66"/>
          <p:cNvPicPr preferRelativeResize="0"/>
          <p:nvPr/>
        </p:nvPicPr>
        <p:blipFill>
          <a:blip r:embed="rId4">
            <a:alphaModFix/>
          </a:blip>
          <a:stretch>
            <a:fillRect/>
          </a:stretch>
        </p:blipFill>
        <p:spPr>
          <a:xfrm>
            <a:off x="-45100" y="979355"/>
            <a:ext cx="4022652" cy="1996551"/>
          </a:xfrm>
          <a:prstGeom prst="rect">
            <a:avLst/>
          </a:prstGeom>
          <a:noFill/>
          <a:ln>
            <a:noFill/>
          </a:ln>
        </p:spPr>
      </p:pic>
      <p:sp>
        <p:nvSpPr>
          <p:cNvPr id="441" name="Google Shape;441;p66"/>
          <p:cNvSpPr/>
          <p:nvPr/>
        </p:nvSpPr>
        <p:spPr>
          <a:xfrm rot="5400000">
            <a:off x="2550650" y="2521425"/>
            <a:ext cx="1398600" cy="22044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kind of knowledge is this explanation providing?</a:t>
            </a:r>
            <a:endParaRPr/>
          </a:p>
        </p:txBody>
      </p:sp>
      <p:sp>
        <p:nvSpPr>
          <p:cNvPr id="447" name="Google Shape;447;p6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48" name="Google Shape;448;p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49" name="Google Shape;449;p67"/>
          <p:cNvPicPr preferRelativeResize="0"/>
          <p:nvPr/>
        </p:nvPicPr>
        <p:blipFill>
          <a:blip r:embed="rId3">
            <a:alphaModFix/>
          </a:blip>
          <a:stretch>
            <a:fillRect/>
          </a:stretch>
        </p:blipFill>
        <p:spPr>
          <a:xfrm>
            <a:off x="272326" y="1152475"/>
            <a:ext cx="3409326" cy="2966824"/>
          </a:xfrm>
          <a:prstGeom prst="rect">
            <a:avLst/>
          </a:prstGeom>
          <a:noFill/>
          <a:ln>
            <a:noFill/>
          </a:ln>
        </p:spPr>
      </p:pic>
      <p:pic>
        <p:nvPicPr>
          <p:cNvPr id="450" name="Google Shape;450;p67"/>
          <p:cNvPicPr preferRelativeResize="0"/>
          <p:nvPr/>
        </p:nvPicPr>
        <p:blipFill>
          <a:blip r:embed="rId4">
            <a:alphaModFix/>
          </a:blip>
          <a:stretch>
            <a:fillRect/>
          </a:stretch>
        </p:blipFill>
        <p:spPr>
          <a:xfrm>
            <a:off x="3820248" y="1044425"/>
            <a:ext cx="3795852" cy="40990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our role as technologists?</a:t>
            </a:r>
            <a:endParaRPr/>
          </a:p>
        </p:txBody>
      </p:sp>
      <p:sp>
        <p:nvSpPr>
          <p:cNvPr id="156" name="Google Shape;156;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200"/>
              <a:t>‹#›</a:t>
            </a:fld>
            <a:endParaRPr sz="1200"/>
          </a:p>
        </p:txBody>
      </p:sp>
      <p:sp>
        <p:nvSpPr>
          <p:cNvPr id="157" name="Google Shape;157;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feel like when every technology is developed, then there is this danger of with our technology, you -- you can create fake videos and so on…. the way that I think about it is that, like </a:t>
            </a:r>
            <a:r>
              <a:rPr b="1" lang="en"/>
              <a:t>scientists are doing their job and showing -- like, inventing the technology and showing it off, and then we all need to, like, think about the next steps, obviously.</a:t>
            </a:r>
            <a:r>
              <a:rPr lang="en"/>
              <a:t>”</a:t>
            </a:r>
            <a:endParaRPr/>
          </a:p>
          <a:p>
            <a:pPr indent="0" lvl="0" marL="0" rtl="0" algn="l">
              <a:spcBef>
                <a:spcPts val="1600"/>
              </a:spcBef>
              <a:spcAft>
                <a:spcPts val="160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6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kind of reasoning do we expect post-explanation?</a:t>
            </a:r>
            <a:endParaRPr/>
          </a:p>
        </p:txBody>
      </p:sp>
      <p:sp>
        <p:nvSpPr>
          <p:cNvPr id="456" name="Google Shape;456;p6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57" name="Google Shape;457;p6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58" name="Google Shape;458;p68"/>
          <p:cNvPicPr preferRelativeResize="0"/>
          <p:nvPr/>
        </p:nvPicPr>
        <p:blipFill>
          <a:blip r:embed="rId3">
            <a:alphaModFix/>
          </a:blip>
          <a:stretch>
            <a:fillRect/>
          </a:stretch>
        </p:blipFill>
        <p:spPr>
          <a:xfrm>
            <a:off x="272326" y="1152475"/>
            <a:ext cx="3409326" cy="2966824"/>
          </a:xfrm>
          <a:prstGeom prst="rect">
            <a:avLst/>
          </a:prstGeom>
          <a:noFill/>
          <a:ln>
            <a:noFill/>
          </a:ln>
        </p:spPr>
      </p:pic>
      <p:pic>
        <p:nvPicPr>
          <p:cNvPr id="459" name="Google Shape;459;p68"/>
          <p:cNvPicPr preferRelativeResize="0"/>
          <p:nvPr/>
        </p:nvPicPr>
        <p:blipFill>
          <a:blip r:embed="rId4">
            <a:alphaModFix/>
          </a:blip>
          <a:stretch>
            <a:fillRect/>
          </a:stretch>
        </p:blipFill>
        <p:spPr>
          <a:xfrm>
            <a:off x="3820248" y="1044425"/>
            <a:ext cx="3795852" cy="4099074"/>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kind of knowledge is this explanation providing?</a:t>
            </a:r>
            <a:endParaRPr/>
          </a:p>
        </p:txBody>
      </p:sp>
      <p:sp>
        <p:nvSpPr>
          <p:cNvPr id="465" name="Google Shape;465;p6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66" name="Google Shape;466;p6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67" name="Google Shape;467;p69"/>
          <p:cNvPicPr preferRelativeResize="0"/>
          <p:nvPr/>
        </p:nvPicPr>
        <p:blipFill>
          <a:blip r:embed="rId3">
            <a:alphaModFix/>
          </a:blip>
          <a:stretch>
            <a:fillRect/>
          </a:stretch>
        </p:blipFill>
        <p:spPr>
          <a:xfrm>
            <a:off x="0" y="1345355"/>
            <a:ext cx="9144001" cy="2452790"/>
          </a:xfrm>
          <a:prstGeom prst="rect">
            <a:avLst/>
          </a:prstGeom>
          <a:noFill/>
          <a:ln>
            <a:noFill/>
          </a:ln>
        </p:spPr>
      </p:pic>
      <p:sp>
        <p:nvSpPr>
          <p:cNvPr id="468" name="Google Shape;468;p69"/>
          <p:cNvSpPr/>
          <p:nvPr/>
        </p:nvSpPr>
        <p:spPr>
          <a:xfrm>
            <a:off x="2389150" y="3210675"/>
            <a:ext cx="1994400" cy="3936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7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kind of reasoning do we expect post-explanation?</a:t>
            </a:r>
            <a:endParaRPr/>
          </a:p>
        </p:txBody>
      </p:sp>
      <p:sp>
        <p:nvSpPr>
          <p:cNvPr id="474" name="Google Shape;474;p7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75" name="Google Shape;475;p7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76" name="Google Shape;476;p70"/>
          <p:cNvPicPr preferRelativeResize="0"/>
          <p:nvPr/>
        </p:nvPicPr>
        <p:blipFill>
          <a:blip r:embed="rId3">
            <a:alphaModFix/>
          </a:blip>
          <a:stretch>
            <a:fillRect/>
          </a:stretch>
        </p:blipFill>
        <p:spPr>
          <a:xfrm>
            <a:off x="0" y="1345355"/>
            <a:ext cx="9144001" cy="2452790"/>
          </a:xfrm>
          <a:prstGeom prst="rect">
            <a:avLst/>
          </a:prstGeom>
          <a:noFill/>
          <a:ln>
            <a:noFill/>
          </a:ln>
        </p:spPr>
      </p:pic>
      <p:sp>
        <p:nvSpPr>
          <p:cNvPr id="477" name="Google Shape;477;p70"/>
          <p:cNvSpPr/>
          <p:nvPr/>
        </p:nvSpPr>
        <p:spPr>
          <a:xfrm>
            <a:off x="2389150" y="3210675"/>
            <a:ext cx="1994400" cy="3936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7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kind of reasoning do we expect post-explanation?</a:t>
            </a:r>
            <a:endParaRPr/>
          </a:p>
        </p:txBody>
      </p:sp>
      <p:sp>
        <p:nvSpPr>
          <p:cNvPr id="483" name="Google Shape;483;p7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84" name="Google Shape;484;p7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85" name="Google Shape;485;p71"/>
          <p:cNvPicPr preferRelativeResize="0"/>
          <p:nvPr/>
        </p:nvPicPr>
        <p:blipFill>
          <a:blip r:embed="rId3">
            <a:alphaModFix/>
          </a:blip>
          <a:stretch>
            <a:fillRect/>
          </a:stretch>
        </p:blipFill>
        <p:spPr>
          <a:xfrm>
            <a:off x="1528663" y="1690876"/>
            <a:ext cx="6086673" cy="28780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7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kind of knowledge is this explanation providing?</a:t>
            </a:r>
            <a:endParaRPr/>
          </a:p>
        </p:txBody>
      </p:sp>
      <p:sp>
        <p:nvSpPr>
          <p:cNvPr id="491" name="Google Shape;491;p7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92" name="Google Shape;492;p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93" name="Google Shape;493;p72"/>
          <p:cNvPicPr preferRelativeResize="0"/>
          <p:nvPr/>
        </p:nvPicPr>
        <p:blipFill>
          <a:blip r:embed="rId3">
            <a:alphaModFix/>
          </a:blip>
          <a:stretch>
            <a:fillRect/>
          </a:stretch>
        </p:blipFill>
        <p:spPr>
          <a:xfrm>
            <a:off x="1528663" y="1690876"/>
            <a:ext cx="6086673" cy="28780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pic>
        <p:nvPicPr>
          <p:cNvPr id="498" name="Google Shape;498;p73"/>
          <p:cNvPicPr preferRelativeResize="0"/>
          <p:nvPr/>
        </p:nvPicPr>
        <p:blipFill>
          <a:blip r:embed="rId3">
            <a:alphaModFix/>
          </a:blip>
          <a:stretch>
            <a:fillRect/>
          </a:stretch>
        </p:blipFill>
        <p:spPr>
          <a:xfrm>
            <a:off x="4372772" y="1031824"/>
            <a:ext cx="3191250" cy="3390725"/>
          </a:xfrm>
          <a:prstGeom prst="rect">
            <a:avLst/>
          </a:prstGeom>
          <a:noFill/>
          <a:ln>
            <a:noFill/>
          </a:ln>
        </p:spPr>
      </p:pic>
      <p:pic>
        <p:nvPicPr>
          <p:cNvPr id="499" name="Google Shape;499;p73"/>
          <p:cNvPicPr preferRelativeResize="0"/>
          <p:nvPr/>
        </p:nvPicPr>
        <p:blipFill>
          <a:blip r:embed="rId4">
            <a:alphaModFix/>
          </a:blip>
          <a:stretch>
            <a:fillRect/>
          </a:stretch>
        </p:blipFill>
        <p:spPr>
          <a:xfrm>
            <a:off x="228625" y="1114501"/>
            <a:ext cx="3593200" cy="3963875"/>
          </a:xfrm>
          <a:prstGeom prst="rect">
            <a:avLst/>
          </a:prstGeom>
          <a:noFill/>
          <a:ln>
            <a:noFill/>
          </a:ln>
        </p:spPr>
      </p:pic>
      <p:sp>
        <p:nvSpPr>
          <p:cNvPr id="500" name="Google Shape;500;p73"/>
          <p:cNvSpPr txBox="1"/>
          <p:nvPr/>
        </p:nvSpPr>
        <p:spPr>
          <a:xfrm>
            <a:off x="4372763" y="4598363"/>
            <a:ext cx="3098700" cy="480000"/>
          </a:xfrm>
          <a:prstGeom prst="rect">
            <a:avLst/>
          </a:prstGeom>
          <a:noFill/>
          <a:ln>
            <a:noFill/>
          </a:ln>
        </p:spPr>
        <p:txBody>
          <a:bodyPr anchorCtr="0" anchor="ctr" bIns="68575" lIns="68575" spcFirstLastPara="1" rIns="68575" wrap="square" tIns="68575">
            <a:noAutofit/>
          </a:bodyPr>
          <a:lstStyle/>
          <a:p>
            <a:pPr indent="0" lvl="0" marL="0" rtl="0" algn="l">
              <a:spcBef>
                <a:spcPts val="0"/>
              </a:spcBef>
              <a:spcAft>
                <a:spcPts val="0"/>
              </a:spcAft>
              <a:buNone/>
            </a:pPr>
            <a:r>
              <a:rPr lang="en" sz="1100"/>
              <a:t>https://www.wired.com/story/self-driving-cars-uber-crash-false-positive-negative/</a:t>
            </a:r>
            <a:endParaRPr sz="1100"/>
          </a:p>
        </p:txBody>
      </p:sp>
      <p:sp>
        <p:nvSpPr>
          <p:cNvPr id="501" name="Google Shape;501;p7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kind of knowledge would be useful here?</a:t>
            </a:r>
            <a:endParaRPr/>
          </a:p>
        </p:txBody>
      </p:sp>
      <p:sp>
        <p:nvSpPr>
          <p:cNvPr id="502" name="Google Shape;502;p7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7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7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509" name="Google Shape;509;p7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we have to pick and choose what tech we create?</a:t>
            </a:r>
            <a:endParaRPr/>
          </a:p>
        </p:txBody>
      </p:sp>
      <p:sp>
        <p:nvSpPr>
          <p:cNvPr id="163" name="Google Shape;163;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200"/>
              <a:t>‹#›</a:t>
            </a:fld>
            <a:endParaRPr sz="1200"/>
          </a:p>
        </p:txBody>
      </p:sp>
      <p:sp>
        <p:nvSpPr>
          <p:cNvPr id="164" name="Google Shape;164;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t>
            </a:r>
            <a:r>
              <a:rPr b="1" lang="en"/>
              <a:t>I</a:t>
            </a:r>
            <a:r>
              <a:rPr b="1" lang="en"/>
              <a:t> feel like when every technology is developed, then there is this danger of with our technology</a:t>
            </a:r>
            <a:r>
              <a:rPr lang="en"/>
              <a:t>, you -- you can create fake videos and so on…. the way that I think about it is that, like scientists are doing their job and showing -- like, inventing the technology and showing it off, and then we all need to, like, think about the next steps, obviously.”</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the right model for innovation? (What’s missing?)</a:t>
            </a:r>
            <a:endParaRPr/>
          </a:p>
        </p:txBody>
      </p:sp>
      <p:sp>
        <p:nvSpPr>
          <p:cNvPr id="170" name="Google Shape;170;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298450" lvl="0" marL="457200" rtl="0" algn="l">
              <a:spcBef>
                <a:spcPts val="1200"/>
              </a:spcBef>
              <a:spcAft>
                <a:spcPts val="0"/>
              </a:spcAft>
              <a:buClr>
                <a:schemeClr val="dk1"/>
              </a:buClr>
              <a:buSzPts val="1100"/>
              <a:buChar char="●"/>
            </a:pPr>
            <a:r>
              <a:rPr lang="en"/>
              <a:t>Working fast and flexibly like a Silicon Valley startup (process)</a:t>
            </a:r>
            <a:endParaRPr/>
          </a:p>
          <a:p>
            <a:pPr indent="-298450" lvl="0" marL="457200" rtl="0" algn="l">
              <a:spcBef>
                <a:spcPts val="0"/>
              </a:spcBef>
              <a:spcAft>
                <a:spcPts val="0"/>
              </a:spcAft>
              <a:buClr>
                <a:schemeClr val="dk1"/>
              </a:buClr>
              <a:buSzPts val="1100"/>
              <a:buChar char="●"/>
            </a:pPr>
            <a:r>
              <a:rPr lang="en"/>
              <a:t>Incorporating the latest technologies to transform the way we engage populations and measure everything (technology)</a:t>
            </a:r>
            <a:endParaRPr/>
          </a:p>
          <a:p>
            <a:pPr indent="-298450" lvl="0" marL="457200" rtl="0" algn="l">
              <a:spcBef>
                <a:spcPts val="0"/>
              </a:spcBef>
              <a:spcAft>
                <a:spcPts val="0"/>
              </a:spcAft>
              <a:buClr>
                <a:schemeClr val="dk1"/>
              </a:buClr>
              <a:buSzPts val="1100"/>
              <a:buChar char="●"/>
            </a:pPr>
            <a:r>
              <a:rPr lang="en"/>
              <a:t>Taking user needs into account, make sure that solutions reflect real user needs (design)</a:t>
            </a:r>
            <a:endParaRPr/>
          </a:p>
          <a:p>
            <a:pPr indent="-298450" lvl="0" marL="457200" rtl="0" algn="l">
              <a:spcBef>
                <a:spcPts val="0"/>
              </a:spcBef>
              <a:spcAft>
                <a:spcPts val="0"/>
              </a:spcAft>
              <a:buClr>
                <a:schemeClr val="dk1"/>
              </a:buClr>
              <a:buSzPts val="1100"/>
              <a:buChar char="●"/>
            </a:pPr>
            <a:r>
              <a:rPr lang="en"/>
              <a:t>New models of shared value partnership, thinking more like an ‘incubator’ than a serial-process driven system (investing)</a:t>
            </a:r>
            <a:endParaRPr/>
          </a:p>
          <a:p>
            <a:pPr indent="0" lvl="0" marL="0" rtl="0" algn="l">
              <a:spcBef>
                <a:spcPts val="1200"/>
              </a:spcBef>
              <a:spcAft>
                <a:spcPts val="1600"/>
              </a:spcAft>
              <a:buNone/>
            </a:pPr>
            <a:r>
              <a:t/>
            </a:r>
            <a:endParaRPr/>
          </a:p>
        </p:txBody>
      </p:sp>
      <p:sp>
        <p:nvSpPr>
          <p:cNvPr id="171" name="Google Shape;171;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Consent: should we ask for it?</a:t>
            </a:r>
            <a:endParaRPr/>
          </a:p>
        </p:txBody>
      </p:sp>
      <p:sp>
        <p:nvSpPr>
          <p:cNvPr id="177" name="Google Shape;177;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 faceprint or any information derived from the operation of a face recognition system may not be sold or shared except with the informed, written consent of the individual whose information is being sold or shared.”</a:t>
            </a:r>
            <a:endParaRPr/>
          </a:p>
        </p:txBody>
      </p:sp>
      <p:sp>
        <p:nvSpPr>
          <p:cNvPr id="178" name="Google Shape;178;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Consent: should we ask for it?</a:t>
            </a:r>
            <a:endParaRPr/>
          </a:p>
        </p:txBody>
      </p:sp>
      <p:sp>
        <p:nvSpPr>
          <p:cNvPr id="184" name="Google Shape;184;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“Have you ever tried putting a consent form inline on your social site? I have, and I can tell you that it drives away a large proportion of interested people who would probably actually want to participate if the interface were different. It looks scary. It’s opt-in, and defaults are powerful. Forget that it’s there to protect people — it makes the entire site look like something underhanded is going on”</a:t>
            </a:r>
            <a:endParaRPr/>
          </a:p>
        </p:txBody>
      </p:sp>
      <p:sp>
        <p:nvSpPr>
          <p:cNvPr id="185" name="Google Shape;185;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Should certain populations have restricted access to tech?</a:t>
            </a:r>
            <a:endParaRPr/>
          </a:p>
        </p:txBody>
      </p:sp>
      <p:sp>
        <p:nvSpPr>
          <p:cNvPr id="191" name="Google Shape;191;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“Teens are particularly vulnerable to exploitation because they frequently use new technologies without a full understanding of the long-term consequences of that use.”</a:t>
            </a:r>
            <a:endParaRPr/>
          </a:p>
          <a:p>
            <a:pPr indent="0" lvl="0" marL="0" rtl="0" algn="l">
              <a:spcBef>
                <a:spcPts val="1600"/>
              </a:spcBef>
              <a:spcAft>
                <a:spcPts val="1600"/>
              </a:spcAft>
              <a:buNone/>
            </a:pPr>
            <a:r>
              <a:rPr b="1" lang="en"/>
              <a:t>Question</a:t>
            </a:r>
            <a:r>
              <a:rPr lang="en"/>
              <a:t>: should teenagers be prohibited from uploading pictures of their faces to systems that use facial recognition?</a:t>
            </a:r>
            <a:endParaRPr/>
          </a:p>
        </p:txBody>
      </p:sp>
      <p:sp>
        <p:nvSpPr>
          <p:cNvPr id="192" name="Google Shape;192;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AII Styleguid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HAII Styleguid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